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6" r:id="rId3"/>
    <p:sldId id="267" r:id="rId4"/>
    <p:sldId id="268" r:id="rId5"/>
    <p:sldId id="269" r:id="rId6"/>
    <p:sldId id="270" r:id="rId7"/>
    <p:sldId id="271" r:id="rId8"/>
    <p:sldId id="259" r:id="rId9"/>
    <p:sldId id="264" r:id="rId10"/>
    <p:sldId id="274" r:id="rId11"/>
    <p:sldId id="275" r:id="rId12"/>
    <p:sldId id="265" r:id="rId13"/>
    <p:sldId id="273" r:id="rId14"/>
    <p:sldId id="258" r:id="rId15"/>
    <p:sldId id="272"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4" autoAdjust="0"/>
    <p:restoredTop sz="94660"/>
  </p:normalViewPr>
  <p:slideViewPr>
    <p:cSldViewPr snapToGrid="0">
      <p:cViewPr varScale="1">
        <p:scale>
          <a:sx n="73" d="100"/>
          <a:sy n="73" d="100"/>
        </p:scale>
        <p:origin x="77" y="7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4346-E8A3-DA6E-DCD6-4F3D5A2BB0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BC5636-FE07-656C-BC6D-27DD3CDC95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4173D1-81A3-CDC3-5259-73496BF849C1}"/>
              </a:ext>
            </a:extLst>
          </p:cNvPr>
          <p:cNvSpPr>
            <a:spLocks noGrp="1"/>
          </p:cNvSpPr>
          <p:nvPr>
            <p:ph type="dt" sz="half" idx="10"/>
          </p:nvPr>
        </p:nvSpPr>
        <p:spPr/>
        <p:txBody>
          <a:bodyPr/>
          <a:lstStyle/>
          <a:p>
            <a:fld id="{2D7E3BB1-5419-4DF5-AD72-E3C32123D7FF}" type="datetimeFigureOut">
              <a:rPr lang="en-IN" smtClean="0"/>
              <a:t>25-08-2023</a:t>
            </a:fld>
            <a:endParaRPr lang="en-IN"/>
          </a:p>
        </p:txBody>
      </p:sp>
      <p:sp>
        <p:nvSpPr>
          <p:cNvPr id="5" name="Footer Placeholder 4">
            <a:extLst>
              <a:ext uri="{FF2B5EF4-FFF2-40B4-BE49-F238E27FC236}">
                <a16:creationId xmlns:a16="http://schemas.microsoft.com/office/drawing/2014/main" id="{57E9EFE9-6453-4491-70B9-6BFEA4BAEE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B8832C-67C6-E939-C29B-2F120BDD3D4F}"/>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3569331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5E80-CBA3-7983-D0F8-0064FDF7A8A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EC3BA4-60F3-4E58-6584-54064AB354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37B6B2-B748-D646-DDA3-DE50FFBAEE14}"/>
              </a:ext>
            </a:extLst>
          </p:cNvPr>
          <p:cNvSpPr>
            <a:spLocks noGrp="1"/>
          </p:cNvSpPr>
          <p:nvPr>
            <p:ph type="dt" sz="half" idx="10"/>
          </p:nvPr>
        </p:nvSpPr>
        <p:spPr/>
        <p:txBody>
          <a:bodyPr/>
          <a:lstStyle/>
          <a:p>
            <a:fld id="{2D7E3BB1-5419-4DF5-AD72-E3C32123D7FF}" type="datetimeFigureOut">
              <a:rPr lang="en-IN" smtClean="0"/>
              <a:t>25-08-2023</a:t>
            </a:fld>
            <a:endParaRPr lang="en-IN"/>
          </a:p>
        </p:txBody>
      </p:sp>
      <p:sp>
        <p:nvSpPr>
          <p:cNvPr id="5" name="Footer Placeholder 4">
            <a:extLst>
              <a:ext uri="{FF2B5EF4-FFF2-40B4-BE49-F238E27FC236}">
                <a16:creationId xmlns:a16="http://schemas.microsoft.com/office/drawing/2014/main" id="{4891FBC2-0051-62CC-90DD-93256ABB93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C3DB26-C314-99C1-8A7A-08ED679EC08F}"/>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3823623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E9DC9A-A65F-6BE3-ADD7-0E1ABA6835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8A78C1-981D-201B-A0EF-D74175056B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0F00C6-AE52-783A-6F44-8E0909410A27}"/>
              </a:ext>
            </a:extLst>
          </p:cNvPr>
          <p:cNvSpPr>
            <a:spLocks noGrp="1"/>
          </p:cNvSpPr>
          <p:nvPr>
            <p:ph type="dt" sz="half" idx="10"/>
          </p:nvPr>
        </p:nvSpPr>
        <p:spPr/>
        <p:txBody>
          <a:bodyPr/>
          <a:lstStyle/>
          <a:p>
            <a:fld id="{2D7E3BB1-5419-4DF5-AD72-E3C32123D7FF}" type="datetimeFigureOut">
              <a:rPr lang="en-IN" smtClean="0"/>
              <a:t>25-08-2023</a:t>
            </a:fld>
            <a:endParaRPr lang="en-IN"/>
          </a:p>
        </p:txBody>
      </p:sp>
      <p:sp>
        <p:nvSpPr>
          <p:cNvPr id="5" name="Footer Placeholder 4">
            <a:extLst>
              <a:ext uri="{FF2B5EF4-FFF2-40B4-BE49-F238E27FC236}">
                <a16:creationId xmlns:a16="http://schemas.microsoft.com/office/drawing/2014/main" id="{74D02C4F-0A94-FA90-371B-F99EFAF254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BB7E15-4EC4-26F1-503B-D029D7EF89A7}"/>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1210063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A384A-A4FC-EE57-94CC-CA3EB9D912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8E1A48-6402-14EA-B390-B2280C618D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BD1432-9A0A-6D3F-A084-852D3973E77B}"/>
              </a:ext>
            </a:extLst>
          </p:cNvPr>
          <p:cNvSpPr>
            <a:spLocks noGrp="1"/>
          </p:cNvSpPr>
          <p:nvPr>
            <p:ph type="dt" sz="half" idx="10"/>
          </p:nvPr>
        </p:nvSpPr>
        <p:spPr/>
        <p:txBody>
          <a:bodyPr/>
          <a:lstStyle/>
          <a:p>
            <a:fld id="{2D7E3BB1-5419-4DF5-AD72-E3C32123D7FF}" type="datetimeFigureOut">
              <a:rPr lang="en-IN" smtClean="0"/>
              <a:t>25-08-2023</a:t>
            </a:fld>
            <a:endParaRPr lang="en-IN"/>
          </a:p>
        </p:txBody>
      </p:sp>
      <p:sp>
        <p:nvSpPr>
          <p:cNvPr id="5" name="Footer Placeholder 4">
            <a:extLst>
              <a:ext uri="{FF2B5EF4-FFF2-40B4-BE49-F238E27FC236}">
                <a16:creationId xmlns:a16="http://schemas.microsoft.com/office/drawing/2014/main" id="{9605DD4C-710B-B481-67D8-6B94255862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74BE0F-23E1-D823-89E9-479DC2059F85}"/>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1571241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BA39-7D02-8EDD-F36B-3923147E74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8A53C4-DD02-8729-8EEB-221C45F3EC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DFC61-0DC0-24DA-DB74-23169813BAE7}"/>
              </a:ext>
            </a:extLst>
          </p:cNvPr>
          <p:cNvSpPr>
            <a:spLocks noGrp="1"/>
          </p:cNvSpPr>
          <p:nvPr>
            <p:ph type="dt" sz="half" idx="10"/>
          </p:nvPr>
        </p:nvSpPr>
        <p:spPr/>
        <p:txBody>
          <a:bodyPr/>
          <a:lstStyle/>
          <a:p>
            <a:fld id="{2D7E3BB1-5419-4DF5-AD72-E3C32123D7FF}" type="datetimeFigureOut">
              <a:rPr lang="en-IN" smtClean="0"/>
              <a:t>25-08-2023</a:t>
            </a:fld>
            <a:endParaRPr lang="en-IN"/>
          </a:p>
        </p:txBody>
      </p:sp>
      <p:sp>
        <p:nvSpPr>
          <p:cNvPr id="5" name="Footer Placeholder 4">
            <a:extLst>
              <a:ext uri="{FF2B5EF4-FFF2-40B4-BE49-F238E27FC236}">
                <a16:creationId xmlns:a16="http://schemas.microsoft.com/office/drawing/2014/main" id="{306DB3B6-784A-9918-7A09-43A751E434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945317-B727-9279-7A0B-85F8727D7EB9}"/>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403008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23CF-DA4F-E672-E120-9735C217E6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1D066F-8F31-582A-F0EE-C5A7543216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448D8E-31E4-4EE6-1AD6-4BBE044AC4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255E0B-5F4B-57B9-7E60-29D46A1C5574}"/>
              </a:ext>
            </a:extLst>
          </p:cNvPr>
          <p:cNvSpPr>
            <a:spLocks noGrp="1"/>
          </p:cNvSpPr>
          <p:nvPr>
            <p:ph type="dt" sz="half" idx="10"/>
          </p:nvPr>
        </p:nvSpPr>
        <p:spPr/>
        <p:txBody>
          <a:bodyPr/>
          <a:lstStyle/>
          <a:p>
            <a:fld id="{2D7E3BB1-5419-4DF5-AD72-E3C32123D7FF}" type="datetimeFigureOut">
              <a:rPr lang="en-IN" smtClean="0"/>
              <a:t>25-08-2023</a:t>
            </a:fld>
            <a:endParaRPr lang="en-IN"/>
          </a:p>
        </p:txBody>
      </p:sp>
      <p:sp>
        <p:nvSpPr>
          <p:cNvPr id="6" name="Footer Placeholder 5">
            <a:extLst>
              <a:ext uri="{FF2B5EF4-FFF2-40B4-BE49-F238E27FC236}">
                <a16:creationId xmlns:a16="http://schemas.microsoft.com/office/drawing/2014/main" id="{BA5EC990-88DA-C4FE-170C-6CBBF7123B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03EECE-C209-8D4A-153F-FDD423AF3FA5}"/>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2718137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3F58-5E3E-5C66-BC7D-7710377A74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900548-D585-A376-CE52-E62E42980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E8F170-4094-20B4-8494-F85B6318FE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A9114C-4B9D-999B-5DD7-551879849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65BCDE-8ED6-A2F2-CEC8-558D3146A9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2CB673-9895-92EF-1DA0-F67B89AD9F2B}"/>
              </a:ext>
            </a:extLst>
          </p:cNvPr>
          <p:cNvSpPr>
            <a:spLocks noGrp="1"/>
          </p:cNvSpPr>
          <p:nvPr>
            <p:ph type="dt" sz="half" idx="10"/>
          </p:nvPr>
        </p:nvSpPr>
        <p:spPr/>
        <p:txBody>
          <a:bodyPr/>
          <a:lstStyle/>
          <a:p>
            <a:fld id="{2D7E3BB1-5419-4DF5-AD72-E3C32123D7FF}" type="datetimeFigureOut">
              <a:rPr lang="en-IN" smtClean="0"/>
              <a:t>25-08-2023</a:t>
            </a:fld>
            <a:endParaRPr lang="en-IN"/>
          </a:p>
        </p:txBody>
      </p:sp>
      <p:sp>
        <p:nvSpPr>
          <p:cNvPr id="8" name="Footer Placeholder 7">
            <a:extLst>
              <a:ext uri="{FF2B5EF4-FFF2-40B4-BE49-F238E27FC236}">
                <a16:creationId xmlns:a16="http://schemas.microsoft.com/office/drawing/2014/main" id="{1B6257DB-6EE5-1E71-5854-8AF5EC0215A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BBC158F-D7AC-CB5C-BB56-E30EA02DC9C2}"/>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339903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FEB1-B60B-254D-92BE-B22DBD4245E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9C0652-6964-18DA-54F1-9892CB398D70}"/>
              </a:ext>
            </a:extLst>
          </p:cNvPr>
          <p:cNvSpPr>
            <a:spLocks noGrp="1"/>
          </p:cNvSpPr>
          <p:nvPr>
            <p:ph type="dt" sz="half" idx="10"/>
          </p:nvPr>
        </p:nvSpPr>
        <p:spPr/>
        <p:txBody>
          <a:bodyPr/>
          <a:lstStyle/>
          <a:p>
            <a:fld id="{2D7E3BB1-5419-4DF5-AD72-E3C32123D7FF}" type="datetimeFigureOut">
              <a:rPr lang="en-IN" smtClean="0"/>
              <a:t>25-08-2023</a:t>
            </a:fld>
            <a:endParaRPr lang="en-IN"/>
          </a:p>
        </p:txBody>
      </p:sp>
      <p:sp>
        <p:nvSpPr>
          <p:cNvPr id="4" name="Footer Placeholder 3">
            <a:extLst>
              <a:ext uri="{FF2B5EF4-FFF2-40B4-BE49-F238E27FC236}">
                <a16:creationId xmlns:a16="http://schemas.microsoft.com/office/drawing/2014/main" id="{CA38119D-79C7-8FC8-2A57-A14978C0FF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5211028-A4DB-135A-C15D-D42DC5FEA0E4}"/>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197359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550C73-9F0F-ECA0-A8BC-14C1C8D00EC6}"/>
              </a:ext>
            </a:extLst>
          </p:cNvPr>
          <p:cNvSpPr>
            <a:spLocks noGrp="1"/>
          </p:cNvSpPr>
          <p:nvPr>
            <p:ph type="dt" sz="half" idx="10"/>
          </p:nvPr>
        </p:nvSpPr>
        <p:spPr/>
        <p:txBody>
          <a:bodyPr/>
          <a:lstStyle/>
          <a:p>
            <a:fld id="{2D7E3BB1-5419-4DF5-AD72-E3C32123D7FF}" type="datetimeFigureOut">
              <a:rPr lang="en-IN" smtClean="0"/>
              <a:t>25-08-2023</a:t>
            </a:fld>
            <a:endParaRPr lang="en-IN"/>
          </a:p>
        </p:txBody>
      </p:sp>
      <p:sp>
        <p:nvSpPr>
          <p:cNvPr id="3" name="Footer Placeholder 2">
            <a:extLst>
              <a:ext uri="{FF2B5EF4-FFF2-40B4-BE49-F238E27FC236}">
                <a16:creationId xmlns:a16="http://schemas.microsoft.com/office/drawing/2014/main" id="{A11ACAD7-9FBD-9774-D074-92CEB67A3D6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CDDD7C-58BD-FC59-62B4-DF2A0CA5E761}"/>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1845471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0381-7F81-88D3-2F97-48336728CB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19D794-7D1E-0141-E2B0-C54A31856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AFABE73-73F1-E2B0-71DF-0E2117ADD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3E8C5C-9A8D-8BFE-073D-B1C8954048D7}"/>
              </a:ext>
            </a:extLst>
          </p:cNvPr>
          <p:cNvSpPr>
            <a:spLocks noGrp="1"/>
          </p:cNvSpPr>
          <p:nvPr>
            <p:ph type="dt" sz="half" idx="10"/>
          </p:nvPr>
        </p:nvSpPr>
        <p:spPr/>
        <p:txBody>
          <a:bodyPr/>
          <a:lstStyle/>
          <a:p>
            <a:fld id="{2D7E3BB1-5419-4DF5-AD72-E3C32123D7FF}" type="datetimeFigureOut">
              <a:rPr lang="en-IN" smtClean="0"/>
              <a:t>25-08-2023</a:t>
            </a:fld>
            <a:endParaRPr lang="en-IN"/>
          </a:p>
        </p:txBody>
      </p:sp>
      <p:sp>
        <p:nvSpPr>
          <p:cNvPr id="6" name="Footer Placeholder 5">
            <a:extLst>
              <a:ext uri="{FF2B5EF4-FFF2-40B4-BE49-F238E27FC236}">
                <a16:creationId xmlns:a16="http://schemas.microsoft.com/office/drawing/2014/main" id="{E79ED732-567E-453B-C87D-E024FCD22B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C762E2-6B93-14F8-87CB-4B7B9B0935FD}"/>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23436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F13D4-6F51-8992-E79D-9E6C246A37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44FC2F-59E5-F208-BFC5-C1B4F3E6C8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71334D-623B-0004-D3AD-2483C92D1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A3103-C22E-9EEB-D143-1C46616C0938}"/>
              </a:ext>
            </a:extLst>
          </p:cNvPr>
          <p:cNvSpPr>
            <a:spLocks noGrp="1"/>
          </p:cNvSpPr>
          <p:nvPr>
            <p:ph type="dt" sz="half" idx="10"/>
          </p:nvPr>
        </p:nvSpPr>
        <p:spPr/>
        <p:txBody>
          <a:bodyPr/>
          <a:lstStyle/>
          <a:p>
            <a:fld id="{2D7E3BB1-5419-4DF5-AD72-E3C32123D7FF}" type="datetimeFigureOut">
              <a:rPr lang="en-IN" smtClean="0"/>
              <a:t>25-08-2023</a:t>
            </a:fld>
            <a:endParaRPr lang="en-IN"/>
          </a:p>
        </p:txBody>
      </p:sp>
      <p:sp>
        <p:nvSpPr>
          <p:cNvPr id="6" name="Footer Placeholder 5">
            <a:extLst>
              <a:ext uri="{FF2B5EF4-FFF2-40B4-BE49-F238E27FC236}">
                <a16:creationId xmlns:a16="http://schemas.microsoft.com/office/drawing/2014/main" id="{D7585773-9140-2343-1176-737941609F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741456-5807-F3F9-833B-39D06C377480}"/>
              </a:ext>
            </a:extLst>
          </p:cNvPr>
          <p:cNvSpPr>
            <a:spLocks noGrp="1"/>
          </p:cNvSpPr>
          <p:nvPr>
            <p:ph type="sldNum" sz="quarter" idx="12"/>
          </p:nvPr>
        </p:nvSpPr>
        <p:spPr/>
        <p:txBody>
          <a:bodyPr/>
          <a:lstStyle/>
          <a:p>
            <a:fld id="{5C85A5D8-8F0C-413A-9B4D-61F6C7585DD5}" type="slidenum">
              <a:rPr lang="en-IN" smtClean="0"/>
              <a:t>‹#›</a:t>
            </a:fld>
            <a:endParaRPr lang="en-IN"/>
          </a:p>
        </p:txBody>
      </p:sp>
    </p:spTree>
    <p:extLst>
      <p:ext uri="{BB962C8B-B14F-4D97-AF65-F5344CB8AC3E}">
        <p14:creationId xmlns:p14="http://schemas.microsoft.com/office/powerpoint/2010/main" val="353858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BB0C7-3112-F3B0-720B-FC608E46B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7C235C-4A4A-8961-A004-4405DB930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C5ADCA-393C-5342-9DE3-C8CC3DEA0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E3BB1-5419-4DF5-AD72-E3C32123D7FF}" type="datetimeFigureOut">
              <a:rPr lang="en-IN" smtClean="0"/>
              <a:t>25-08-2023</a:t>
            </a:fld>
            <a:endParaRPr lang="en-IN"/>
          </a:p>
        </p:txBody>
      </p:sp>
      <p:sp>
        <p:nvSpPr>
          <p:cNvPr id="5" name="Footer Placeholder 4">
            <a:extLst>
              <a:ext uri="{FF2B5EF4-FFF2-40B4-BE49-F238E27FC236}">
                <a16:creationId xmlns:a16="http://schemas.microsoft.com/office/drawing/2014/main" id="{E2556BA5-30D3-B140-D190-CA3D46BBBB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542296C-C52C-246C-EAB6-946E315CF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85A5D8-8F0C-413A-9B4D-61F6C7585DD5}" type="slidenum">
              <a:rPr lang="en-IN" smtClean="0"/>
              <a:t>‹#›</a:t>
            </a:fld>
            <a:endParaRPr lang="en-IN"/>
          </a:p>
        </p:txBody>
      </p:sp>
    </p:spTree>
    <p:extLst>
      <p:ext uri="{BB962C8B-B14F-4D97-AF65-F5344CB8AC3E}">
        <p14:creationId xmlns:p14="http://schemas.microsoft.com/office/powerpoint/2010/main" val="3633898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unity.com/course/beginner-scripting" TargetMode="External"/><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hyperlink" Target="https://www.google.com/" TargetMode="External"/><Relationship Id="rId5" Type="http://schemas.openxmlformats.org/officeDocument/2006/relationships/hyperlink" Target="https://en.wikipedia.org/wiki/Aircraft_flight_dynamics" TargetMode="External"/><Relationship Id="rId4" Type="http://schemas.openxmlformats.org/officeDocument/2006/relationships/hyperlink" Target="https://www1.grc.nasa.gov/beginners-guide-to-aeronautics/airplane-parts-functio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D055CB-3770-ABA8-A0A3-82D4591D34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55647"/>
            <a:ext cx="12412718" cy="8928882"/>
          </a:xfrm>
          <a:prstGeom prst="rect">
            <a:avLst/>
          </a:prstGeom>
        </p:spPr>
      </p:pic>
      <p:sp>
        <p:nvSpPr>
          <p:cNvPr id="6" name="Rectangle 5">
            <a:extLst>
              <a:ext uri="{FF2B5EF4-FFF2-40B4-BE49-F238E27FC236}">
                <a16:creationId xmlns:a16="http://schemas.microsoft.com/office/drawing/2014/main" id="{841508B9-F384-0D31-71D2-7A27DCEC4C41}"/>
              </a:ext>
            </a:extLst>
          </p:cNvPr>
          <p:cNvSpPr/>
          <p:nvPr/>
        </p:nvSpPr>
        <p:spPr>
          <a:xfrm>
            <a:off x="406398" y="300800"/>
            <a:ext cx="11379201" cy="62564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109B581B-B15A-97B9-9EDC-ED261295B687}"/>
              </a:ext>
            </a:extLst>
          </p:cNvPr>
          <p:cNvSpPr txBox="1"/>
          <p:nvPr/>
        </p:nvSpPr>
        <p:spPr>
          <a:xfrm>
            <a:off x="1972957" y="-355643"/>
            <a:ext cx="8022565" cy="1938992"/>
          </a:xfrm>
          <a:prstGeom prst="rect">
            <a:avLst/>
          </a:prstGeom>
          <a:noFill/>
        </p:spPr>
        <p:txBody>
          <a:bodyPr wrap="square" rtlCol="0">
            <a:spAutoFit/>
          </a:bodyPr>
          <a:lstStyle/>
          <a:p>
            <a:endParaRPr lang="en-US" sz="4000" b="1" dirty="0">
              <a:solidFill>
                <a:schemeClr val="bg1"/>
              </a:solidFill>
            </a:endParaRPr>
          </a:p>
          <a:p>
            <a:endParaRPr lang="en-US" sz="4000" b="1" dirty="0">
              <a:solidFill>
                <a:schemeClr val="bg1"/>
              </a:solidFill>
            </a:endParaRPr>
          </a:p>
          <a:p>
            <a:r>
              <a:rPr lang="en-US" sz="4000" b="1" dirty="0">
                <a:solidFill>
                  <a:schemeClr val="bg1"/>
                </a:solidFill>
              </a:rPr>
              <a:t>VIRTUAL REALITY FLIGHT SIMULATOR</a:t>
            </a:r>
            <a:endParaRPr lang="en-IN" sz="4000" dirty="0">
              <a:solidFill>
                <a:schemeClr val="bg1"/>
              </a:solidFill>
            </a:endParaRPr>
          </a:p>
        </p:txBody>
      </p:sp>
      <p:sp>
        <p:nvSpPr>
          <p:cNvPr id="15" name="Rectangle 14">
            <a:extLst>
              <a:ext uri="{FF2B5EF4-FFF2-40B4-BE49-F238E27FC236}">
                <a16:creationId xmlns:a16="http://schemas.microsoft.com/office/drawing/2014/main" id="{8453C004-8074-FBC8-4056-C3DD7C1CC308}"/>
              </a:ext>
            </a:extLst>
          </p:cNvPr>
          <p:cNvSpPr/>
          <p:nvPr/>
        </p:nvSpPr>
        <p:spPr>
          <a:xfrm>
            <a:off x="1775879" y="2272164"/>
            <a:ext cx="8860960" cy="3402204"/>
          </a:xfrm>
          <a:prstGeom prst="rect">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t>PROJECT MENTOR:             DR. AJAY KUMAR</a:t>
            </a:r>
          </a:p>
          <a:p>
            <a:r>
              <a:rPr lang="en-US" sz="2800" b="1" dirty="0"/>
              <a:t>                                                                      </a:t>
            </a:r>
            <a:r>
              <a:rPr lang="en-IN" sz="1600" i="1" dirty="0"/>
              <a:t>Associate Professor</a:t>
            </a:r>
          </a:p>
          <a:p>
            <a:r>
              <a:rPr lang="en-US" sz="1600" b="1" i="1" dirty="0"/>
              <a:t>                                                          Thapar Institute of Engineering and Technology, Patiala</a:t>
            </a:r>
          </a:p>
          <a:p>
            <a:endParaRPr lang="en-US" sz="1600" b="1" i="1" dirty="0"/>
          </a:p>
          <a:p>
            <a:r>
              <a:rPr lang="en-US" sz="1600" b="1" dirty="0"/>
              <a:t>Project Team:</a:t>
            </a:r>
          </a:p>
          <a:p>
            <a:r>
              <a:rPr lang="en-US" sz="1600" b="1" dirty="0"/>
              <a:t>102003121       Abdul Basit Bhat</a:t>
            </a:r>
            <a:endParaRPr lang="en-IN" sz="1600" dirty="0"/>
          </a:p>
          <a:p>
            <a:r>
              <a:rPr lang="en-US" sz="1600" b="1" dirty="0"/>
              <a:t>102183003       Anmol Preet Kaur</a:t>
            </a:r>
            <a:endParaRPr lang="en-IN" sz="1600" dirty="0"/>
          </a:p>
          <a:p>
            <a:r>
              <a:rPr lang="en-US" sz="1600" b="1" dirty="0"/>
              <a:t>102003113       Ritika</a:t>
            </a:r>
            <a:endParaRPr lang="en-IN" sz="1600" dirty="0"/>
          </a:p>
          <a:p>
            <a:r>
              <a:rPr lang="en-US" sz="1600" b="1" dirty="0"/>
              <a:t>102183024       </a:t>
            </a:r>
            <a:r>
              <a:rPr lang="en-US" sz="1600" b="1" dirty="0" err="1"/>
              <a:t>Sasmita</a:t>
            </a:r>
            <a:r>
              <a:rPr lang="en-US" sz="1600" b="1" dirty="0"/>
              <a:t> Maharana</a:t>
            </a:r>
            <a:endParaRPr lang="en-IN" sz="1600" dirty="0"/>
          </a:p>
          <a:p>
            <a:endParaRPr lang="en-US" sz="1600" b="1" i="1" dirty="0"/>
          </a:p>
        </p:txBody>
      </p:sp>
    </p:spTree>
    <p:extLst>
      <p:ext uri="{BB962C8B-B14F-4D97-AF65-F5344CB8AC3E}">
        <p14:creationId xmlns:p14="http://schemas.microsoft.com/office/powerpoint/2010/main" val="369511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245D09-3382-CF79-08A5-A361CDF14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CF3300DD-4916-6452-EC31-432A1F989E6B}"/>
              </a:ext>
            </a:extLst>
          </p:cNvPr>
          <p:cNvPicPr>
            <a:picLocks noChangeAspect="1"/>
          </p:cNvPicPr>
          <p:nvPr/>
        </p:nvPicPr>
        <p:blipFill>
          <a:blip r:embed="rId3"/>
          <a:stretch>
            <a:fillRect/>
          </a:stretch>
        </p:blipFill>
        <p:spPr>
          <a:xfrm>
            <a:off x="441535" y="869447"/>
            <a:ext cx="7588368" cy="2701226"/>
          </a:xfrm>
          <a:prstGeom prst="rect">
            <a:avLst/>
          </a:prstGeom>
        </p:spPr>
      </p:pic>
      <p:pic>
        <p:nvPicPr>
          <p:cNvPr id="11" name="Picture 10">
            <a:extLst>
              <a:ext uri="{FF2B5EF4-FFF2-40B4-BE49-F238E27FC236}">
                <a16:creationId xmlns:a16="http://schemas.microsoft.com/office/drawing/2014/main" id="{1003F508-FDFE-E064-5D7B-AFEC47E39073}"/>
              </a:ext>
            </a:extLst>
          </p:cNvPr>
          <p:cNvPicPr>
            <a:picLocks noChangeAspect="1"/>
          </p:cNvPicPr>
          <p:nvPr/>
        </p:nvPicPr>
        <p:blipFill>
          <a:blip r:embed="rId4"/>
          <a:stretch>
            <a:fillRect/>
          </a:stretch>
        </p:blipFill>
        <p:spPr>
          <a:xfrm>
            <a:off x="441535" y="3738838"/>
            <a:ext cx="9480888" cy="2680802"/>
          </a:xfrm>
          <a:prstGeom prst="rect">
            <a:avLst/>
          </a:prstGeom>
        </p:spPr>
      </p:pic>
      <p:sp>
        <p:nvSpPr>
          <p:cNvPr id="12" name="TextBox 11">
            <a:extLst>
              <a:ext uri="{FF2B5EF4-FFF2-40B4-BE49-F238E27FC236}">
                <a16:creationId xmlns:a16="http://schemas.microsoft.com/office/drawing/2014/main" id="{0D0E552C-DD74-DA28-2E99-F0ECF1E22E86}"/>
              </a:ext>
            </a:extLst>
          </p:cNvPr>
          <p:cNvSpPr txBox="1"/>
          <p:nvPr/>
        </p:nvSpPr>
        <p:spPr>
          <a:xfrm>
            <a:off x="367862" y="239617"/>
            <a:ext cx="3310759" cy="461665"/>
          </a:xfrm>
          <a:prstGeom prst="rect">
            <a:avLst/>
          </a:prstGeom>
          <a:noFill/>
        </p:spPr>
        <p:txBody>
          <a:bodyPr wrap="square" rtlCol="0">
            <a:spAutoFit/>
          </a:bodyPr>
          <a:lstStyle/>
          <a:p>
            <a:r>
              <a:rPr lang="en-US" sz="2400" dirty="0"/>
              <a:t>Environment Modelling</a:t>
            </a:r>
            <a:endParaRPr lang="en-IN" sz="2400" dirty="0"/>
          </a:p>
        </p:txBody>
      </p:sp>
    </p:spTree>
    <p:extLst>
      <p:ext uri="{BB962C8B-B14F-4D97-AF65-F5344CB8AC3E}">
        <p14:creationId xmlns:p14="http://schemas.microsoft.com/office/powerpoint/2010/main" val="32707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E293C-10FC-DCDC-B3EA-5D42274D2E28}"/>
              </a:ext>
            </a:extLst>
          </p:cNvPr>
          <p:cNvPicPr>
            <a:picLocks noChangeAspect="1"/>
          </p:cNvPicPr>
          <p:nvPr/>
        </p:nvPicPr>
        <p:blipFill>
          <a:blip r:embed="rId2"/>
          <a:stretch>
            <a:fillRect/>
          </a:stretch>
        </p:blipFill>
        <p:spPr>
          <a:xfrm>
            <a:off x="230697" y="908113"/>
            <a:ext cx="11730606" cy="5160873"/>
          </a:xfrm>
          <a:prstGeom prst="rect">
            <a:avLst/>
          </a:prstGeom>
        </p:spPr>
      </p:pic>
      <p:sp>
        <p:nvSpPr>
          <p:cNvPr id="6" name="TextBox 5">
            <a:extLst>
              <a:ext uri="{FF2B5EF4-FFF2-40B4-BE49-F238E27FC236}">
                <a16:creationId xmlns:a16="http://schemas.microsoft.com/office/drawing/2014/main" id="{E0E55807-2C9F-B899-B121-187AE7919216}"/>
              </a:ext>
            </a:extLst>
          </p:cNvPr>
          <p:cNvSpPr txBox="1"/>
          <p:nvPr/>
        </p:nvSpPr>
        <p:spPr>
          <a:xfrm>
            <a:off x="367862" y="239617"/>
            <a:ext cx="3310759" cy="461665"/>
          </a:xfrm>
          <a:prstGeom prst="rect">
            <a:avLst/>
          </a:prstGeom>
          <a:noFill/>
        </p:spPr>
        <p:txBody>
          <a:bodyPr wrap="square" rtlCol="0">
            <a:spAutoFit/>
          </a:bodyPr>
          <a:lstStyle/>
          <a:p>
            <a:r>
              <a:rPr lang="en-US" sz="2400" dirty="0">
                <a:solidFill>
                  <a:schemeClr val="bg1"/>
                </a:solidFill>
              </a:rPr>
              <a:t>Environment Modelling</a:t>
            </a:r>
            <a:endParaRPr lang="en-IN" sz="2400" dirty="0">
              <a:solidFill>
                <a:schemeClr val="bg1"/>
              </a:solidFill>
            </a:endParaRPr>
          </a:p>
        </p:txBody>
      </p:sp>
    </p:spTree>
    <p:extLst>
      <p:ext uri="{BB962C8B-B14F-4D97-AF65-F5344CB8AC3E}">
        <p14:creationId xmlns:p14="http://schemas.microsoft.com/office/powerpoint/2010/main" val="328973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80"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C7F35B3-BAE9-DFCA-A587-260CD7AC4195}"/>
              </a:ext>
            </a:extLst>
          </p:cNvPr>
          <p:cNvSpPr txBox="1"/>
          <p:nvPr/>
        </p:nvSpPr>
        <p:spPr>
          <a:xfrm>
            <a:off x="762000" y="579120"/>
            <a:ext cx="6629400" cy="584775"/>
          </a:xfrm>
          <a:prstGeom prst="rect">
            <a:avLst/>
          </a:prstGeom>
          <a:noFill/>
        </p:spPr>
        <p:txBody>
          <a:bodyPr wrap="square" rtlCol="0">
            <a:spAutoFit/>
          </a:bodyPr>
          <a:lstStyle/>
          <a:p>
            <a:r>
              <a:rPr lang="en-US" sz="3200" dirty="0">
                <a:solidFill>
                  <a:schemeClr val="bg1"/>
                </a:solidFill>
              </a:rPr>
              <a:t>Next Step</a:t>
            </a:r>
            <a:endParaRPr lang="en-IN" sz="3200" dirty="0">
              <a:solidFill>
                <a:schemeClr val="bg1"/>
              </a:solidFill>
            </a:endParaRPr>
          </a:p>
        </p:txBody>
      </p:sp>
      <p:sp>
        <p:nvSpPr>
          <p:cNvPr id="31" name="TextBox 30">
            <a:extLst>
              <a:ext uri="{FF2B5EF4-FFF2-40B4-BE49-F238E27FC236}">
                <a16:creationId xmlns:a16="http://schemas.microsoft.com/office/drawing/2014/main" id="{C41CD7B9-0E43-75FA-5B5E-E05B44F84C0B}"/>
              </a:ext>
            </a:extLst>
          </p:cNvPr>
          <p:cNvSpPr txBox="1"/>
          <p:nvPr/>
        </p:nvSpPr>
        <p:spPr>
          <a:xfrm>
            <a:off x="762000" y="1380920"/>
            <a:ext cx="6629400" cy="1077218"/>
          </a:xfrm>
          <a:prstGeom prst="rect">
            <a:avLst/>
          </a:prstGeom>
          <a:noFill/>
        </p:spPr>
        <p:txBody>
          <a:bodyPr wrap="square" rtlCol="0">
            <a:spAutoFit/>
          </a:bodyPr>
          <a:lstStyle/>
          <a:p>
            <a:r>
              <a:rPr lang="en-US" sz="3200" dirty="0">
                <a:solidFill>
                  <a:schemeClr val="bg1"/>
                </a:solidFill>
              </a:rPr>
              <a:t>Simulating Dynamics of Commercial Aircrafts</a:t>
            </a:r>
            <a:endParaRPr lang="en-IN" sz="3200" dirty="0">
              <a:solidFill>
                <a:schemeClr val="bg1"/>
              </a:solidFill>
            </a:endParaRPr>
          </a:p>
        </p:txBody>
      </p:sp>
      <p:pic>
        <p:nvPicPr>
          <p:cNvPr id="33" name="Picture 32">
            <a:extLst>
              <a:ext uri="{FF2B5EF4-FFF2-40B4-BE49-F238E27FC236}">
                <a16:creationId xmlns:a16="http://schemas.microsoft.com/office/drawing/2014/main" id="{8A5BD856-3783-EAFC-7734-16D6D572B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411" y="2141106"/>
            <a:ext cx="6061589" cy="3970134"/>
          </a:xfrm>
          <a:prstGeom prst="rect">
            <a:avLst/>
          </a:prstGeom>
          <a:effectLst>
            <a:softEdge rad="38100"/>
          </a:effectLst>
        </p:spPr>
      </p:pic>
    </p:spTree>
    <p:extLst>
      <p:ext uri="{BB962C8B-B14F-4D97-AF65-F5344CB8AC3E}">
        <p14:creationId xmlns:p14="http://schemas.microsoft.com/office/powerpoint/2010/main" val="322420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B2E722-C8AC-9F64-DCBD-17C325D44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327BEF9-7802-B316-7FA0-4041D78B2332}"/>
              </a:ext>
            </a:extLst>
          </p:cNvPr>
          <p:cNvSpPr/>
          <p:nvPr/>
        </p:nvSpPr>
        <p:spPr>
          <a:xfrm>
            <a:off x="432033" y="256168"/>
            <a:ext cx="11327934" cy="6345664"/>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E8AD8E36-EC1A-153A-0D37-399423A46A5D}"/>
              </a:ext>
            </a:extLst>
          </p:cNvPr>
          <p:cNvPicPr>
            <a:picLocks noChangeAspect="1"/>
          </p:cNvPicPr>
          <p:nvPr/>
        </p:nvPicPr>
        <p:blipFill>
          <a:blip r:embed="rId3"/>
          <a:stretch>
            <a:fillRect/>
          </a:stretch>
        </p:blipFill>
        <p:spPr>
          <a:xfrm>
            <a:off x="650147" y="1894631"/>
            <a:ext cx="10891706" cy="4014060"/>
          </a:xfrm>
          <a:prstGeom prst="rect">
            <a:avLst/>
          </a:prstGeom>
        </p:spPr>
      </p:pic>
      <p:sp>
        <p:nvSpPr>
          <p:cNvPr id="9" name="TextBox 8">
            <a:extLst>
              <a:ext uri="{FF2B5EF4-FFF2-40B4-BE49-F238E27FC236}">
                <a16:creationId xmlns:a16="http://schemas.microsoft.com/office/drawing/2014/main" id="{BBDB84FC-F488-1B7B-8C6E-B3B231B7772F}"/>
              </a:ext>
            </a:extLst>
          </p:cNvPr>
          <p:cNvSpPr txBox="1"/>
          <p:nvPr/>
        </p:nvSpPr>
        <p:spPr>
          <a:xfrm>
            <a:off x="650147" y="739826"/>
            <a:ext cx="4253218" cy="461665"/>
          </a:xfrm>
          <a:prstGeom prst="rect">
            <a:avLst/>
          </a:prstGeom>
          <a:noFill/>
        </p:spPr>
        <p:txBody>
          <a:bodyPr wrap="square" rtlCol="0">
            <a:spAutoFit/>
          </a:bodyPr>
          <a:lstStyle/>
          <a:p>
            <a:r>
              <a:rPr lang="en-US" sz="2400" dirty="0">
                <a:solidFill>
                  <a:schemeClr val="bg1"/>
                </a:solidFill>
              </a:rPr>
              <a:t>Cost Analysis</a:t>
            </a:r>
            <a:endParaRPr lang="en-IN" sz="2400" dirty="0">
              <a:solidFill>
                <a:schemeClr val="bg1"/>
              </a:solidFill>
            </a:endParaRPr>
          </a:p>
        </p:txBody>
      </p:sp>
    </p:spTree>
    <p:extLst>
      <p:ext uri="{BB962C8B-B14F-4D97-AF65-F5344CB8AC3E}">
        <p14:creationId xmlns:p14="http://schemas.microsoft.com/office/powerpoint/2010/main" val="6364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80"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C7F35B3-BAE9-DFCA-A587-260CD7AC4195}"/>
              </a:ext>
            </a:extLst>
          </p:cNvPr>
          <p:cNvSpPr txBox="1"/>
          <p:nvPr/>
        </p:nvSpPr>
        <p:spPr>
          <a:xfrm>
            <a:off x="656897" y="335427"/>
            <a:ext cx="6629400" cy="584775"/>
          </a:xfrm>
          <a:prstGeom prst="rect">
            <a:avLst/>
          </a:prstGeom>
          <a:noFill/>
        </p:spPr>
        <p:txBody>
          <a:bodyPr wrap="square" rtlCol="0">
            <a:spAutoFit/>
          </a:bodyPr>
          <a:lstStyle/>
          <a:p>
            <a:r>
              <a:rPr lang="en-US" sz="3200" dirty="0">
                <a:solidFill>
                  <a:schemeClr val="bg1"/>
                </a:solidFill>
              </a:rPr>
              <a:t>Gantt Chart</a:t>
            </a:r>
            <a:endParaRPr lang="en-IN" sz="3200" dirty="0">
              <a:solidFill>
                <a:schemeClr val="bg1"/>
              </a:solidFill>
            </a:endParaRPr>
          </a:p>
        </p:txBody>
      </p:sp>
      <p:pic>
        <p:nvPicPr>
          <p:cNvPr id="3" name="Picture 2">
            <a:extLst>
              <a:ext uri="{FF2B5EF4-FFF2-40B4-BE49-F238E27FC236}">
                <a16:creationId xmlns:a16="http://schemas.microsoft.com/office/drawing/2014/main" id="{B54554A1-696F-8133-515B-51796E594871}"/>
              </a:ext>
            </a:extLst>
          </p:cNvPr>
          <p:cNvPicPr>
            <a:picLocks noChangeAspect="1"/>
          </p:cNvPicPr>
          <p:nvPr/>
        </p:nvPicPr>
        <p:blipFill>
          <a:blip r:embed="rId3"/>
          <a:stretch>
            <a:fillRect/>
          </a:stretch>
        </p:blipFill>
        <p:spPr>
          <a:xfrm>
            <a:off x="517375" y="920202"/>
            <a:ext cx="11157250" cy="2703077"/>
          </a:xfrm>
          <a:prstGeom prst="rect">
            <a:avLst/>
          </a:prstGeom>
        </p:spPr>
      </p:pic>
      <p:sp>
        <p:nvSpPr>
          <p:cNvPr id="4" name="TextBox 3">
            <a:extLst>
              <a:ext uri="{FF2B5EF4-FFF2-40B4-BE49-F238E27FC236}">
                <a16:creationId xmlns:a16="http://schemas.microsoft.com/office/drawing/2014/main" id="{F9A20416-B959-00C3-08A0-5E3F6D6E71A5}"/>
              </a:ext>
            </a:extLst>
          </p:cNvPr>
          <p:cNvSpPr txBox="1"/>
          <p:nvPr/>
        </p:nvSpPr>
        <p:spPr>
          <a:xfrm>
            <a:off x="1704252" y="1575057"/>
            <a:ext cx="6629400" cy="584775"/>
          </a:xfrm>
          <a:prstGeom prst="rect">
            <a:avLst/>
          </a:prstGeom>
          <a:noFill/>
        </p:spPr>
        <p:txBody>
          <a:bodyPr wrap="square" rtlCol="0">
            <a:spAutoFit/>
          </a:bodyPr>
          <a:lstStyle/>
          <a:p>
            <a:r>
              <a:rPr lang="en-US" sz="3200" dirty="0"/>
              <a:t>Completed</a:t>
            </a:r>
            <a:endParaRPr lang="en-IN" sz="3200" dirty="0"/>
          </a:p>
        </p:txBody>
      </p:sp>
      <p:sp>
        <p:nvSpPr>
          <p:cNvPr id="5" name="TextBox 4">
            <a:extLst>
              <a:ext uri="{FF2B5EF4-FFF2-40B4-BE49-F238E27FC236}">
                <a16:creationId xmlns:a16="http://schemas.microsoft.com/office/drawing/2014/main" id="{8AC12E2D-D3DA-D8C4-6C10-0F68B331E1D8}"/>
              </a:ext>
            </a:extLst>
          </p:cNvPr>
          <p:cNvSpPr txBox="1"/>
          <p:nvPr/>
        </p:nvSpPr>
        <p:spPr>
          <a:xfrm>
            <a:off x="1704252" y="3543749"/>
            <a:ext cx="6629400" cy="584775"/>
          </a:xfrm>
          <a:prstGeom prst="rect">
            <a:avLst/>
          </a:prstGeom>
          <a:noFill/>
        </p:spPr>
        <p:txBody>
          <a:bodyPr wrap="square" rtlCol="0">
            <a:spAutoFit/>
          </a:bodyPr>
          <a:lstStyle/>
          <a:p>
            <a:r>
              <a:rPr lang="en-US" sz="3200" dirty="0"/>
              <a:t>Next Steps</a:t>
            </a:r>
            <a:endParaRPr lang="en-IN" sz="3200" dirty="0"/>
          </a:p>
        </p:txBody>
      </p:sp>
      <p:sp>
        <p:nvSpPr>
          <p:cNvPr id="11" name="Rectangle 10">
            <a:extLst>
              <a:ext uri="{FF2B5EF4-FFF2-40B4-BE49-F238E27FC236}">
                <a16:creationId xmlns:a16="http://schemas.microsoft.com/office/drawing/2014/main" id="{C37AB245-6424-8A83-AA5A-74B5475F0FF3}"/>
              </a:ext>
            </a:extLst>
          </p:cNvPr>
          <p:cNvSpPr/>
          <p:nvPr/>
        </p:nvSpPr>
        <p:spPr>
          <a:xfrm>
            <a:off x="735724" y="1143285"/>
            <a:ext cx="3909848" cy="1448318"/>
          </a:xfrm>
          <a:prstGeom prst="rect">
            <a:avLst/>
          </a:prstGeom>
          <a:solidFill>
            <a:schemeClr val="accent2">
              <a:alpha val="2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EEFA7B8-C969-212B-73DB-B15111CF64EA}"/>
              </a:ext>
            </a:extLst>
          </p:cNvPr>
          <p:cNvSpPr/>
          <p:nvPr/>
        </p:nvSpPr>
        <p:spPr>
          <a:xfrm>
            <a:off x="735724" y="2617871"/>
            <a:ext cx="3909848" cy="988214"/>
          </a:xfrm>
          <a:prstGeom prst="rect">
            <a:avLst/>
          </a:prstGeom>
          <a:solidFill>
            <a:schemeClr val="accent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2896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4" grpId="0"/>
      <p:bldP spid="5" grpId="0"/>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06270B-F8C8-D1E8-B850-26E4A6F97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3770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D131BF5-E637-C670-F70C-E577D281D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629B7E1D-DEBD-2B39-8EB7-C5EB67997F2D}"/>
              </a:ext>
            </a:extLst>
          </p:cNvPr>
          <p:cNvSpPr txBox="1"/>
          <p:nvPr/>
        </p:nvSpPr>
        <p:spPr>
          <a:xfrm>
            <a:off x="422298" y="212735"/>
            <a:ext cx="9662160" cy="6432530"/>
          </a:xfrm>
          <a:prstGeom prst="rect">
            <a:avLst/>
          </a:prstGeom>
          <a:noFill/>
        </p:spPr>
        <p:txBody>
          <a:bodyPr wrap="square" rtlCol="0">
            <a:spAutoFit/>
          </a:bodyPr>
          <a:lstStyle/>
          <a:p>
            <a:r>
              <a:rPr lang="en-US" sz="3600" b="1" dirty="0">
                <a:solidFill>
                  <a:schemeClr val="accent1">
                    <a:lumMod val="20000"/>
                    <a:lumOff val="80000"/>
                  </a:schemeClr>
                </a:solidFill>
              </a:rPr>
              <a:t>Resources</a:t>
            </a:r>
          </a:p>
          <a:p>
            <a:endParaRPr lang="en-US" sz="2000" dirty="0">
              <a:solidFill>
                <a:schemeClr val="accent1">
                  <a:lumMod val="20000"/>
                  <a:lumOff val="80000"/>
                </a:schemeClr>
              </a:solidFill>
            </a:endParaRPr>
          </a:p>
          <a:p>
            <a:r>
              <a:rPr lang="en-US" sz="2400" b="1" dirty="0"/>
              <a:t>Unity Learn</a:t>
            </a:r>
          </a:p>
          <a:p>
            <a:r>
              <a:rPr lang="en-IN" sz="2400" b="1" dirty="0">
                <a:hlinkClick r:id="rId3">
                  <a:extLst>
                    <a:ext uri="{A12FA001-AC4F-418D-AE19-62706E023703}">
                      <ahyp:hlinkClr xmlns:ahyp="http://schemas.microsoft.com/office/drawing/2018/hyperlinkcolor" val="tx"/>
                    </a:ext>
                  </a:extLst>
                </a:hlinkClick>
              </a:rPr>
              <a:t>https://learn.unity.com/course/beginner-scripting</a:t>
            </a:r>
            <a:endParaRPr lang="en-IN" sz="2400" b="1" dirty="0"/>
          </a:p>
          <a:p>
            <a:endParaRPr lang="en-IN" sz="2000" dirty="0"/>
          </a:p>
          <a:p>
            <a:r>
              <a:rPr lang="en-IN" sz="2400" b="1" dirty="0"/>
              <a:t>Airplane Parts and Functions</a:t>
            </a:r>
          </a:p>
          <a:p>
            <a:r>
              <a:rPr lang="en-IN" sz="2400" b="1" dirty="0">
                <a:hlinkClick r:id="rId4">
                  <a:extLst>
                    <a:ext uri="{A12FA001-AC4F-418D-AE19-62706E023703}">
                      <ahyp:hlinkClr xmlns:ahyp="http://schemas.microsoft.com/office/drawing/2018/hyperlinkcolor" val="tx"/>
                    </a:ext>
                  </a:extLst>
                </a:hlinkClick>
              </a:rPr>
              <a:t>https://www1.grc.nasa.gov/beginners-guide-to-aeronautics/airplane-parts-function/</a:t>
            </a:r>
            <a:endParaRPr lang="en-IN" sz="2400" b="1" dirty="0"/>
          </a:p>
          <a:p>
            <a:endParaRPr lang="en-IN" sz="2400" b="1" dirty="0"/>
          </a:p>
          <a:p>
            <a:r>
              <a:rPr lang="en-IN" sz="2400" b="1" dirty="0"/>
              <a:t>Aircraft Dynamics</a:t>
            </a:r>
          </a:p>
          <a:p>
            <a:r>
              <a:rPr lang="en-IN" sz="2400" b="1" dirty="0">
                <a:hlinkClick r:id="rId5">
                  <a:extLst>
                    <a:ext uri="{A12FA001-AC4F-418D-AE19-62706E023703}">
                      <ahyp:hlinkClr xmlns:ahyp="http://schemas.microsoft.com/office/drawing/2018/hyperlinkcolor" val="tx"/>
                    </a:ext>
                  </a:extLst>
                </a:hlinkClick>
              </a:rPr>
              <a:t>https://en.wikipedia.org/wiki/Aircraft_flight_dynamics</a:t>
            </a:r>
            <a:endParaRPr lang="en-IN" sz="2400" b="1" dirty="0"/>
          </a:p>
          <a:p>
            <a:endParaRPr lang="en-IN" sz="2400" b="1" dirty="0">
              <a:solidFill>
                <a:schemeClr val="bg1"/>
              </a:solidFill>
            </a:endParaRPr>
          </a:p>
          <a:p>
            <a:r>
              <a:rPr lang="en-IN" sz="2400" b="1" dirty="0">
                <a:solidFill>
                  <a:schemeClr val="bg1"/>
                </a:solidFill>
              </a:rPr>
              <a:t>Google</a:t>
            </a:r>
          </a:p>
          <a:p>
            <a:r>
              <a:rPr lang="en-IN" sz="2400" b="1" dirty="0">
                <a:solidFill>
                  <a:schemeClr val="bg1"/>
                </a:solidFill>
                <a:hlinkClick r:id="rId6">
                  <a:extLst>
                    <a:ext uri="{A12FA001-AC4F-418D-AE19-62706E023703}">
                      <ahyp:hlinkClr xmlns:ahyp="http://schemas.microsoft.com/office/drawing/2018/hyperlinkcolor" val="tx"/>
                    </a:ext>
                  </a:extLst>
                </a:hlinkClick>
              </a:rPr>
              <a:t>https://www.google.com/</a:t>
            </a:r>
            <a:endParaRPr lang="en-IN" sz="2400" b="1" dirty="0">
              <a:solidFill>
                <a:schemeClr val="bg1"/>
              </a:solidFill>
            </a:endParaRPr>
          </a:p>
          <a:p>
            <a:endParaRPr lang="en-IN" sz="2400" b="1" dirty="0">
              <a:solidFill>
                <a:schemeClr val="bg1"/>
              </a:solidFill>
            </a:endParaRPr>
          </a:p>
          <a:p>
            <a:r>
              <a:rPr lang="en-IN" sz="2400" b="1" dirty="0" err="1">
                <a:solidFill>
                  <a:schemeClr val="bg1"/>
                </a:solidFill>
              </a:rPr>
              <a:t>Pintrest</a:t>
            </a:r>
            <a:endParaRPr lang="en-IN" sz="2400" b="1" dirty="0">
              <a:solidFill>
                <a:schemeClr val="bg1"/>
              </a:solidFill>
            </a:endParaRPr>
          </a:p>
          <a:p>
            <a:r>
              <a:rPr lang="en-IN" sz="2400" b="1" dirty="0">
                <a:solidFill>
                  <a:schemeClr val="bg1"/>
                </a:solidFill>
              </a:rPr>
              <a:t>https://in.pinterest.com/</a:t>
            </a:r>
          </a:p>
        </p:txBody>
      </p:sp>
    </p:spTree>
    <p:extLst>
      <p:ext uri="{BB962C8B-B14F-4D97-AF65-F5344CB8AC3E}">
        <p14:creationId xmlns:p14="http://schemas.microsoft.com/office/powerpoint/2010/main" val="76890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80"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C7F35B3-BAE9-DFCA-A587-260CD7AC4195}"/>
              </a:ext>
            </a:extLst>
          </p:cNvPr>
          <p:cNvSpPr txBox="1"/>
          <p:nvPr/>
        </p:nvSpPr>
        <p:spPr>
          <a:xfrm>
            <a:off x="630161" y="379552"/>
            <a:ext cx="6629400" cy="584775"/>
          </a:xfrm>
          <a:prstGeom prst="rect">
            <a:avLst/>
          </a:prstGeom>
          <a:noFill/>
        </p:spPr>
        <p:txBody>
          <a:bodyPr wrap="square" rtlCol="0">
            <a:spAutoFit/>
          </a:bodyPr>
          <a:lstStyle/>
          <a:p>
            <a:r>
              <a:rPr lang="en-US" sz="3200" dirty="0">
                <a:solidFill>
                  <a:schemeClr val="bg1"/>
                </a:solidFill>
              </a:rPr>
              <a:t>Problem Definition</a:t>
            </a:r>
            <a:endParaRPr lang="en-IN" sz="3200" dirty="0">
              <a:solidFill>
                <a:schemeClr val="bg1"/>
              </a:solidFill>
            </a:endParaRPr>
          </a:p>
        </p:txBody>
      </p:sp>
      <p:sp>
        <p:nvSpPr>
          <p:cNvPr id="31" name="TextBox 30">
            <a:extLst>
              <a:ext uri="{FF2B5EF4-FFF2-40B4-BE49-F238E27FC236}">
                <a16:creationId xmlns:a16="http://schemas.microsoft.com/office/drawing/2014/main" id="{C41CD7B9-0E43-75FA-5B5E-E05B44F84C0B}"/>
              </a:ext>
            </a:extLst>
          </p:cNvPr>
          <p:cNvSpPr txBox="1"/>
          <p:nvPr/>
        </p:nvSpPr>
        <p:spPr>
          <a:xfrm>
            <a:off x="630161" y="975441"/>
            <a:ext cx="10619117" cy="1492716"/>
          </a:xfrm>
          <a:prstGeom prst="rect">
            <a:avLst/>
          </a:prstGeom>
          <a:noFill/>
        </p:spPr>
        <p:txBody>
          <a:bodyPr wrap="square" rtlCol="0">
            <a:spAutoFit/>
          </a:bodyPr>
          <a:lstStyle/>
          <a:p>
            <a:r>
              <a:rPr lang="en-IN" sz="1600" dirty="0">
                <a:solidFill>
                  <a:schemeClr val="bg1"/>
                </a:solidFill>
              </a:rPr>
              <a:t>The Problem at hand is the requirement for immersive flight training and entertainment solution that fills the void between pricey full-motion flight simulators and conventional desktop flight simulators. While full-motion simulators are unaffordable for many training centres, traditional flight instruction techniques can be expensive and geographically constrained. A Virtual Reality flight simulator is a flexible solution to these problems that combines innovative technology, realistic training, accessibility, and fun.</a:t>
            </a:r>
          </a:p>
          <a:p>
            <a:endParaRPr lang="en-US" sz="1100" dirty="0">
              <a:solidFill>
                <a:schemeClr val="bg1"/>
              </a:solidFill>
            </a:endParaRPr>
          </a:p>
        </p:txBody>
      </p:sp>
      <p:sp>
        <p:nvSpPr>
          <p:cNvPr id="7" name="TextBox 6">
            <a:extLst>
              <a:ext uri="{FF2B5EF4-FFF2-40B4-BE49-F238E27FC236}">
                <a16:creationId xmlns:a16="http://schemas.microsoft.com/office/drawing/2014/main" id="{3C7F35B3-BAE9-DFCA-A587-260CD7AC4195}"/>
              </a:ext>
            </a:extLst>
          </p:cNvPr>
          <p:cNvSpPr txBox="1"/>
          <p:nvPr/>
        </p:nvSpPr>
        <p:spPr>
          <a:xfrm>
            <a:off x="630161" y="2293757"/>
            <a:ext cx="6629400" cy="584775"/>
          </a:xfrm>
          <a:prstGeom prst="rect">
            <a:avLst/>
          </a:prstGeom>
          <a:noFill/>
        </p:spPr>
        <p:txBody>
          <a:bodyPr wrap="square" rtlCol="0">
            <a:spAutoFit/>
          </a:bodyPr>
          <a:lstStyle/>
          <a:p>
            <a:r>
              <a:rPr lang="en-US" sz="3200" dirty="0">
                <a:solidFill>
                  <a:schemeClr val="bg1"/>
                </a:solidFill>
              </a:rPr>
              <a:t>Project Scope</a:t>
            </a:r>
            <a:endParaRPr lang="en-IN" sz="3200" dirty="0">
              <a:solidFill>
                <a:schemeClr val="bg1"/>
              </a:solidFill>
            </a:endParaRPr>
          </a:p>
        </p:txBody>
      </p:sp>
      <p:sp>
        <p:nvSpPr>
          <p:cNvPr id="11" name="TextBox 10">
            <a:extLst>
              <a:ext uri="{FF2B5EF4-FFF2-40B4-BE49-F238E27FC236}">
                <a16:creationId xmlns:a16="http://schemas.microsoft.com/office/drawing/2014/main" id="{3C7F35B3-BAE9-DFCA-A587-260CD7AC4195}"/>
              </a:ext>
            </a:extLst>
          </p:cNvPr>
          <p:cNvSpPr txBox="1"/>
          <p:nvPr/>
        </p:nvSpPr>
        <p:spPr>
          <a:xfrm>
            <a:off x="667109" y="4948204"/>
            <a:ext cx="6692661" cy="523220"/>
          </a:xfrm>
          <a:prstGeom prst="rect">
            <a:avLst/>
          </a:prstGeom>
          <a:noFill/>
        </p:spPr>
        <p:txBody>
          <a:bodyPr wrap="square" rtlCol="0">
            <a:spAutoFit/>
          </a:bodyPr>
          <a:lstStyle/>
          <a:p>
            <a:r>
              <a:rPr lang="en-US" sz="2800" dirty="0">
                <a:solidFill>
                  <a:schemeClr val="bg1"/>
                </a:solidFill>
              </a:rPr>
              <a:t>Objectives</a:t>
            </a:r>
            <a:endParaRPr lang="en-IN" sz="2800" dirty="0">
              <a:solidFill>
                <a:schemeClr val="bg1"/>
              </a:solidFill>
            </a:endParaRPr>
          </a:p>
        </p:txBody>
      </p:sp>
      <p:sp>
        <p:nvSpPr>
          <p:cNvPr id="12" name="TextBox 11">
            <a:extLst>
              <a:ext uri="{FF2B5EF4-FFF2-40B4-BE49-F238E27FC236}">
                <a16:creationId xmlns:a16="http://schemas.microsoft.com/office/drawing/2014/main" id="{3C7F35B3-BAE9-DFCA-A587-260CD7AC4195}"/>
              </a:ext>
            </a:extLst>
          </p:cNvPr>
          <p:cNvSpPr txBox="1"/>
          <p:nvPr/>
        </p:nvSpPr>
        <p:spPr>
          <a:xfrm>
            <a:off x="667109" y="5471424"/>
            <a:ext cx="9923541" cy="584775"/>
          </a:xfrm>
          <a:prstGeom prst="rect">
            <a:avLst/>
          </a:prstGeom>
          <a:noFill/>
        </p:spPr>
        <p:txBody>
          <a:bodyPr wrap="square" rtlCol="0">
            <a:spAutoFit/>
          </a:bodyPr>
          <a:lstStyle/>
          <a:p>
            <a:r>
              <a:rPr lang="en-US" sz="1600" dirty="0">
                <a:solidFill>
                  <a:schemeClr val="bg1"/>
                </a:solidFill>
              </a:rPr>
              <a:t>To develop a Virtual Flight Simulator for educational purposes in Aviation Institutions.</a:t>
            </a:r>
            <a:endParaRPr lang="en-IN" sz="1600" dirty="0">
              <a:solidFill>
                <a:schemeClr val="bg1"/>
              </a:solidFill>
            </a:endParaRPr>
          </a:p>
          <a:p>
            <a:r>
              <a:rPr lang="en-US" sz="1600" dirty="0">
                <a:solidFill>
                  <a:schemeClr val="bg1"/>
                </a:solidFill>
              </a:rPr>
              <a:t>To Verify and Validate the system and its effectiveness in satisfying the need of Virtual Reality in Aviation Institutions</a:t>
            </a:r>
            <a:endParaRPr lang="en-IN" sz="1600" dirty="0">
              <a:solidFill>
                <a:schemeClr val="bg1"/>
              </a:solidFill>
            </a:endParaRPr>
          </a:p>
        </p:txBody>
      </p:sp>
      <p:sp>
        <p:nvSpPr>
          <p:cNvPr id="10" name="TextBox 9">
            <a:extLst>
              <a:ext uri="{FF2B5EF4-FFF2-40B4-BE49-F238E27FC236}">
                <a16:creationId xmlns:a16="http://schemas.microsoft.com/office/drawing/2014/main" id="{3C7F35B3-BAE9-DFCA-A587-260CD7AC4195}"/>
              </a:ext>
            </a:extLst>
          </p:cNvPr>
          <p:cNvSpPr txBox="1"/>
          <p:nvPr/>
        </p:nvSpPr>
        <p:spPr>
          <a:xfrm>
            <a:off x="630161" y="2643790"/>
            <a:ext cx="10687696" cy="2492990"/>
          </a:xfrm>
          <a:prstGeom prst="rect">
            <a:avLst/>
          </a:prstGeom>
          <a:noFill/>
        </p:spPr>
        <p:txBody>
          <a:bodyPr wrap="square" rtlCol="0">
            <a:spAutoFit/>
          </a:bodyPr>
          <a:lstStyle/>
          <a:p>
            <a:pPr lvl="0" fontAlgn="base"/>
            <a:endParaRPr lang="en-IN" sz="1400" dirty="0">
              <a:solidFill>
                <a:schemeClr val="bg1"/>
              </a:solidFill>
            </a:endParaRPr>
          </a:p>
          <a:p>
            <a:pPr lvl="0" fontAlgn="base"/>
            <a:r>
              <a:rPr lang="en-IN" sz="1600" dirty="0">
                <a:solidFill>
                  <a:schemeClr val="bg1"/>
                </a:solidFill>
              </a:rPr>
              <a:t>Create a visually appealing and engaging virtual environment that simulates a wide variety of environments. Give people a 360-degree panoramic vision using VR technology to foster a sense of presence and engagement.</a:t>
            </a:r>
          </a:p>
          <a:p>
            <a:r>
              <a:rPr lang="en-IN" sz="1600" dirty="0">
                <a:solidFill>
                  <a:schemeClr val="bg1"/>
                </a:solidFill>
              </a:rPr>
              <a:t>  </a:t>
            </a:r>
          </a:p>
          <a:p>
            <a:pPr lvl="0" fontAlgn="base"/>
            <a:r>
              <a:rPr lang="en-IN" sz="1600" dirty="0">
                <a:solidFill>
                  <a:schemeClr val="bg1"/>
                </a:solidFill>
              </a:rPr>
              <a:t>User Interaction: Include logical and simple controls that let users engage with the plane, the cockpit, and the mission goals. support a range of input devices, such as gaming pads and VR motion controllers.</a:t>
            </a:r>
          </a:p>
          <a:p>
            <a:r>
              <a:rPr lang="en-IN" sz="1600" dirty="0">
                <a:solidFill>
                  <a:schemeClr val="bg1"/>
                </a:solidFill>
              </a:rPr>
              <a:t> </a:t>
            </a:r>
          </a:p>
          <a:p>
            <a:pPr lvl="0" fontAlgn="base"/>
            <a:r>
              <a:rPr lang="en-IN" sz="1600" dirty="0">
                <a:solidFill>
                  <a:schemeClr val="bg1"/>
                </a:solidFill>
              </a:rPr>
              <a:t>Features geared towards education: Offer individuals interested in learning about aviation education tutorials and learning tools. These materials could address emergency procedures, instrument flying, navigational skills, and flight concepts.</a:t>
            </a:r>
          </a:p>
          <a:p>
            <a:r>
              <a:rPr lang="en-IN" sz="1400" dirty="0">
                <a:solidFill>
                  <a:schemeClr val="bg1"/>
                </a:solidFill>
              </a:rPr>
              <a:t> </a:t>
            </a:r>
          </a:p>
        </p:txBody>
      </p:sp>
    </p:spTree>
    <p:extLst>
      <p:ext uri="{BB962C8B-B14F-4D97-AF65-F5344CB8AC3E}">
        <p14:creationId xmlns:p14="http://schemas.microsoft.com/office/powerpoint/2010/main" val="84332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31" grpId="0"/>
      <p:bldP spid="7" grpId="0"/>
      <p:bldP spid="11" grpId="0"/>
      <p:bldP spid="12"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090B5E8-8144-3A21-8588-1E5FDB44E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2FC0E028-460F-6FA9-A15E-D338E1EDC8E3}"/>
              </a:ext>
            </a:extLst>
          </p:cNvPr>
          <p:cNvSpPr/>
          <p:nvPr/>
        </p:nvSpPr>
        <p:spPr>
          <a:xfrm>
            <a:off x="373380" y="217025"/>
            <a:ext cx="11445240" cy="642395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C7F35B3-BAE9-DFCA-A587-260CD7AC4195}"/>
              </a:ext>
            </a:extLst>
          </p:cNvPr>
          <p:cNvSpPr txBox="1"/>
          <p:nvPr/>
        </p:nvSpPr>
        <p:spPr>
          <a:xfrm>
            <a:off x="762000" y="579120"/>
            <a:ext cx="6629400" cy="584775"/>
          </a:xfrm>
          <a:prstGeom prst="rect">
            <a:avLst/>
          </a:prstGeom>
          <a:noFill/>
        </p:spPr>
        <p:txBody>
          <a:bodyPr wrap="square" rtlCol="0">
            <a:spAutoFit/>
          </a:bodyPr>
          <a:lstStyle/>
          <a:p>
            <a:r>
              <a:rPr lang="en-US" sz="3200" dirty="0">
                <a:solidFill>
                  <a:schemeClr val="bg1"/>
                </a:solidFill>
              </a:rPr>
              <a:t>Literature Survey </a:t>
            </a:r>
            <a:endParaRPr lang="en-IN" sz="3200" dirty="0">
              <a:solidFill>
                <a:schemeClr val="bg1"/>
              </a:solidFill>
            </a:endParaRPr>
          </a:p>
        </p:txBody>
      </p:sp>
      <p:sp>
        <p:nvSpPr>
          <p:cNvPr id="31" name="TextBox 30">
            <a:extLst>
              <a:ext uri="{FF2B5EF4-FFF2-40B4-BE49-F238E27FC236}">
                <a16:creationId xmlns:a16="http://schemas.microsoft.com/office/drawing/2014/main" id="{C41CD7B9-0E43-75FA-5B5E-E05B44F84C0B}"/>
              </a:ext>
            </a:extLst>
          </p:cNvPr>
          <p:cNvSpPr txBox="1"/>
          <p:nvPr/>
        </p:nvSpPr>
        <p:spPr>
          <a:xfrm>
            <a:off x="762000" y="1380920"/>
            <a:ext cx="10659374" cy="4770537"/>
          </a:xfrm>
          <a:prstGeom prst="rect">
            <a:avLst/>
          </a:prstGeom>
          <a:noFill/>
        </p:spPr>
        <p:txBody>
          <a:bodyPr wrap="square" rtlCol="0">
            <a:spAutoFit/>
          </a:bodyPr>
          <a:lstStyle/>
          <a:p>
            <a:r>
              <a:rPr lang="en-US" sz="1600" dirty="0">
                <a:solidFill>
                  <a:schemeClr val="bg1"/>
                </a:solidFill>
              </a:rPr>
              <a:t>1. Dorn and Johnson[1] investigated the usability and effectiveness of a VR flight simulator for training  commercial airline pilots. The authors found that the simulator was generally well- received by the pilots, and that it provided a realistic simulation of flight conditions.</a:t>
            </a:r>
            <a:endParaRPr lang="en-IN" sz="1600" dirty="0">
              <a:solidFill>
                <a:schemeClr val="bg1"/>
              </a:solidFill>
            </a:endParaRPr>
          </a:p>
          <a:p>
            <a:r>
              <a:rPr lang="en-US" sz="1600" dirty="0">
                <a:solidFill>
                  <a:schemeClr val="bg1"/>
                </a:solidFill>
              </a:rPr>
              <a:t> </a:t>
            </a:r>
            <a:endParaRPr lang="en-IN" sz="1600" dirty="0">
              <a:solidFill>
                <a:schemeClr val="bg1"/>
              </a:solidFill>
            </a:endParaRPr>
          </a:p>
          <a:p>
            <a:r>
              <a:rPr lang="en-US" sz="1600" dirty="0">
                <a:solidFill>
                  <a:schemeClr val="bg1"/>
                </a:solidFill>
              </a:rPr>
              <a:t>2. Van den Berg and </a:t>
            </a:r>
            <a:r>
              <a:rPr lang="en-US" sz="1600" dirty="0" err="1">
                <a:solidFill>
                  <a:schemeClr val="bg1"/>
                </a:solidFill>
              </a:rPr>
              <a:t>Houten</a:t>
            </a:r>
            <a:r>
              <a:rPr lang="en-US" sz="1600" dirty="0">
                <a:solidFill>
                  <a:schemeClr val="bg1"/>
                </a:solidFill>
              </a:rPr>
              <a:t>[2] evaluated the effectiveness of a VR flight simulator in training military pilots. The authors found that the simulator was effective in training pilots on basic flight skills.</a:t>
            </a:r>
            <a:endParaRPr lang="en-IN" sz="1600" dirty="0">
              <a:solidFill>
                <a:schemeClr val="bg1"/>
              </a:solidFill>
            </a:endParaRPr>
          </a:p>
          <a:p>
            <a:r>
              <a:rPr lang="en-US" sz="1600" dirty="0">
                <a:solidFill>
                  <a:schemeClr val="bg1"/>
                </a:solidFill>
              </a:rPr>
              <a:t> </a:t>
            </a:r>
            <a:endParaRPr lang="en-IN" sz="1600" dirty="0">
              <a:solidFill>
                <a:schemeClr val="bg1"/>
              </a:solidFill>
            </a:endParaRPr>
          </a:p>
          <a:p>
            <a:r>
              <a:rPr lang="en-US" sz="1600" dirty="0">
                <a:solidFill>
                  <a:schemeClr val="bg1"/>
                </a:solidFill>
              </a:rPr>
              <a:t>3. R. S. Kennedy, J. Drexler, J. Kennedy, and R. M. Bennett [3] investigated the incidence and causes of simulator sickness in VR flight simulators. The authors found that simulator sickness was a common problem,  and  that  it  was primarily caused  by conflicts between visual and vestibular sensory input.</a:t>
            </a:r>
            <a:endParaRPr lang="en-IN" sz="1600" dirty="0">
              <a:solidFill>
                <a:schemeClr val="bg1"/>
              </a:solidFill>
            </a:endParaRPr>
          </a:p>
          <a:p>
            <a:r>
              <a:rPr lang="en-US" sz="1600" dirty="0">
                <a:solidFill>
                  <a:schemeClr val="bg1"/>
                </a:solidFill>
              </a:rPr>
              <a:t> </a:t>
            </a:r>
            <a:endParaRPr lang="en-IN" sz="1600" dirty="0">
              <a:solidFill>
                <a:schemeClr val="bg1"/>
              </a:solidFill>
            </a:endParaRPr>
          </a:p>
          <a:p>
            <a:r>
              <a:rPr lang="en-US" sz="1600" dirty="0">
                <a:solidFill>
                  <a:schemeClr val="bg1"/>
                </a:solidFill>
              </a:rPr>
              <a:t>4. B. E. </a:t>
            </a:r>
            <a:r>
              <a:rPr lang="en-US" sz="1600" dirty="0" err="1">
                <a:solidFill>
                  <a:schemeClr val="bg1"/>
                </a:solidFill>
              </a:rPr>
              <a:t>DeRoche</a:t>
            </a:r>
            <a:r>
              <a:rPr lang="en-US" sz="1600" dirty="0">
                <a:solidFill>
                  <a:schemeClr val="bg1"/>
                </a:solidFill>
              </a:rPr>
              <a:t>, D. P. Williams, D. D. Rupp, and C. J. </a:t>
            </a:r>
            <a:r>
              <a:rPr lang="en-US" sz="1600" dirty="0" err="1">
                <a:solidFill>
                  <a:schemeClr val="bg1"/>
                </a:solidFill>
              </a:rPr>
              <a:t>Vincenzi</a:t>
            </a:r>
            <a:r>
              <a:rPr lang="en-US" sz="1600" dirty="0">
                <a:solidFill>
                  <a:schemeClr val="bg1"/>
                </a:solidFill>
              </a:rPr>
              <a:t> [4] evaluated the effectiveness of a  VR  flight  simulator  for  training  military  pilots.  The  authors  found  that  the  simulator improved flight safety and reduced the number of accidents.</a:t>
            </a:r>
            <a:endParaRPr lang="en-IN" sz="1600" dirty="0">
              <a:solidFill>
                <a:schemeClr val="bg1"/>
              </a:solidFill>
            </a:endParaRPr>
          </a:p>
          <a:p>
            <a:r>
              <a:rPr lang="en-US" sz="1600" dirty="0">
                <a:solidFill>
                  <a:schemeClr val="bg1"/>
                </a:solidFill>
              </a:rPr>
              <a:t> </a:t>
            </a:r>
            <a:endParaRPr lang="en-IN" sz="1600" dirty="0">
              <a:solidFill>
                <a:schemeClr val="bg1"/>
              </a:solidFill>
            </a:endParaRPr>
          </a:p>
          <a:p>
            <a:r>
              <a:rPr lang="en-US" sz="1600" dirty="0">
                <a:solidFill>
                  <a:schemeClr val="bg1"/>
                </a:solidFill>
              </a:rPr>
              <a:t>5. C. H. Kim, D. H. Kim, S. W. </a:t>
            </a:r>
            <a:r>
              <a:rPr lang="en-US" sz="1600" dirty="0" err="1">
                <a:solidFill>
                  <a:schemeClr val="bg1"/>
                </a:solidFill>
              </a:rPr>
              <a:t>Yoo</a:t>
            </a:r>
            <a:r>
              <a:rPr lang="en-US" sz="1600" dirty="0">
                <a:solidFill>
                  <a:schemeClr val="bg1"/>
                </a:solidFill>
              </a:rPr>
              <a:t>, J. S. Kim, and S. W. Kim [5] reviewed 31 studies on the effectiveness of VR flight simulators for pilot training. The authors found that VR simulators were  generally  effective  for  training,  and  that  they  had  several  advantages  over  traditional training methods, including cost savings and increased safety.</a:t>
            </a:r>
            <a:endParaRPr lang="en-IN" sz="1600" dirty="0">
              <a:solidFill>
                <a:schemeClr val="bg1"/>
              </a:solidFill>
            </a:endParaRPr>
          </a:p>
          <a:p>
            <a:endParaRPr lang="en-US" sz="3200" dirty="0">
              <a:solidFill>
                <a:schemeClr val="bg1"/>
              </a:solidFill>
            </a:endParaRPr>
          </a:p>
        </p:txBody>
      </p:sp>
    </p:spTree>
    <p:extLst>
      <p:ext uri="{BB962C8B-B14F-4D97-AF65-F5344CB8AC3E}">
        <p14:creationId xmlns:p14="http://schemas.microsoft.com/office/powerpoint/2010/main" val="292727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5FC414-6DC8-58A0-412D-62FA49E95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4025030-7CF7-B4AB-1670-74058E3E150E}"/>
              </a:ext>
            </a:extLst>
          </p:cNvPr>
          <p:cNvSpPr txBox="1"/>
          <p:nvPr/>
        </p:nvSpPr>
        <p:spPr>
          <a:xfrm>
            <a:off x="294640" y="454189"/>
            <a:ext cx="5618480" cy="523220"/>
          </a:xfrm>
          <a:prstGeom prst="rect">
            <a:avLst/>
          </a:prstGeom>
          <a:noFill/>
        </p:spPr>
        <p:txBody>
          <a:bodyPr wrap="square" rtlCol="0">
            <a:spAutoFit/>
          </a:bodyPr>
          <a:lstStyle/>
          <a:p>
            <a:r>
              <a:rPr lang="en-US" sz="2800" dirty="0"/>
              <a:t>Project Analysis</a:t>
            </a:r>
            <a:endParaRPr lang="en-IN" sz="2800" dirty="0"/>
          </a:p>
        </p:txBody>
      </p:sp>
      <p:sp>
        <p:nvSpPr>
          <p:cNvPr id="6" name="TextBox 5">
            <a:extLst>
              <a:ext uri="{FF2B5EF4-FFF2-40B4-BE49-F238E27FC236}">
                <a16:creationId xmlns:a16="http://schemas.microsoft.com/office/drawing/2014/main" id="{E421D213-D5B4-BF01-5C6D-AB99B99782CA}"/>
              </a:ext>
            </a:extLst>
          </p:cNvPr>
          <p:cNvSpPr txBox="1"/>
          <p:nvPr/>
        </p:nvSpPr>
        <p:spPr>
          <a:xfrm>
            <a:off x="375920" y="3759728"/>
            <a:ext cx="11897360" cy="2246769"/>
          </a:xfrm>
          <a:prstGeom prst="rect">
            <a:avLst/>
          </a:prstGeom>
          <a:noFill/>
        </p:spPr>
        <p:txBody>
          <a:bodyPr wrap="square" rtlCol="0">
            <a:spAutoFit/>
          </a:bodyPr>
          <a:lstStyle/>
          <a:p>
            <a:r>
              <a:rPr lang="en-US" sz="2800" dirty="0">
                <a:solidFill>
                  <a:schemeClr val="bg1"/>
                </a:solidFill>
                <a:latin typeface="Canva Sans Bold"/>
              </a:rPr>
              <a:t>The virtual flight simulator aims to provide an immersive and realistic flying experience through virtual reality technology.  It caters to aviation enthusiasts, aspiring pilots, and professional pilots seeking to enhance their skills and knowledge in a safe and controlled environment.</a:t>
            </a:r>
          </a:p>
          <a:p>
            <a:endParaRPr lang="en-IN" sz="2800" dirty="0">
              <a:solidFill>
                <a:schemeClr val="bg1"/>
              </a:solidFill>
            </a:endParaRPr>
          </a:p>
        </p:txBody>
      </p:sp>
    </p:spTree>
    <p:extLst>
      <p:ext uri="{BB962C8B-B14F-4D97-AF65-F5344CB8AC3E}">
        <p14:creationId xmlns:p14="http://schemas.microsoft.com/office/powerpoint/2010/main" val="91873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668229-2CCF-4BC7-31E5-ECE7BD2D98D0}"/>
              </a:ext>
            </a:extLst>
          </p:cNvPr>
          <p:cNvPicPr>
            <a:picLocks noChangeAspect="1"/>
          </p:cNvPicPr>
          <p:nvPr/>
        </p:nvPicPr>
        <p:blipFill>
          <a:blip r:embed="rId2"/>
          <a:stretch>
            <a:fillRect/>
          </a:stretch>
        </p:blipFill>
        <p:spPr>
          <a:xfrm>
            <a:off x="639013" y="0"/>
            <a:ext cx="10913973" cy="6858000"/>
          </a:xfrm>
          <a:prstGeom prst="rect">
            <a:avLst/>
          </a:prstGeom>
        </p:spPr>
      </p:pic>
      <p:sp>
        <p:nvSpPr>
          <p:cNvPr id="7" name="TextBox 6">
            <a:extLst>
              <a:ext uri="{FF2B5EF4-FFF2-40B4-BE49-F238E27FC236}">
                <a16:creationId xmlns:a16="http://schemas.microsoft.com/office/drawing/2014/main" id="{905920B5-B2E3-135E-D513-261C9D97C24F}"/>
              </a:ext>
            </a:extLst>
          </p:cNvPr>
          <p:cNvSpPr txBox="1"/>
          <p:nvPr/>
        </p:nvSpPr>
        <p:spPr>
          <a:xfrm>
            <a:off x="427839" y="419450"/>
            <a:ext cx="2474752" cy="369332"/>
          </a:xfrm>
          <a:prstGeom prst="rect">
            <a:avLst/>
          </a:prstGeom>
          <a:noFill/>
        </p:spPr>
        <p:txBody>
          <a:bodyPr wrap="square" rtlCol="0">
            <a:spAutoFit/>
          </a:bodyPr>
          <a:lstStyle/>
          <a:p>
            <a:r>
              <a:rPr lang="en-US" dirty="0"/>
              <a:t>UML Diagram</a:t>
            </a:r>
            <a:endParaRPr lang="en-IN" dirty="0"/>
          </a:p>
        </p:txBody>
      </p:sp>
    </p:spTree>
    <p:extLst>
      <p:ext uri="{BB962C8B-B14F-4D97-AF65-F5344CB8AC3E}">
        <p14:creationId xmlns:p14="http://schemas.microsoft.com/office/powerpoint/2010/main" val="339171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70D7BB-7F63-8265-560D-786D0D845CC8}"/>
              </a:ext>
            </a:extLst>
          </p:cNvPr>
          <p:cNvPicPr>
            <a:picLocks noChangeAspect="1"/>
          </p:cNvPicPr>
          <p:nvPr/>
        </p:nvPicPr>
        <p:blipFill>
          <a:blip r:embed="rId2"/>
          <a:stretch>
            <a:fillRect/>
          </a:stretch>
        </p:blipFill>
        <p:spPr>
          <a:xfrm>
            <a:off x="1261968" y="0"/>
            <a:ext cx="9668064" cy="6858000"/>
          </a:xfrm>
          <a:prstGeom prst="rect">
            <a:avLst/>
          </a:prstGeom>
        </p:spPr>
      </p:pic>
      <p:sp>
        <p:nvSpPr>
          <p:cNvPr id="7" name="TextBox 6">
            <a:extLst>
              <a:ext uri="{FF2B5EF4-FFF2-40B4-BE49-F238E27FC236}">
                <a16:creationId xmlns:a16="http://schemas.microsoft.com/office/drawing/2014/main" id="{5F0DBE08-0119-0BAC-5448-FFF597B50849}"/>
              </a:ext>
            </a:extLst>
          </p:cNvPr>
          <p:cNvSpPr txBox="1"/>
          <p:nvPr/>
        </p:nvSpPr>
        <p:spPr>
          <a:xfrm>
            <a:off x="188177" y="260060"/>
            <a:ext cx="2147581" cy="369332"/>
          </a:xfrm>
          <a:prstGeom prst="rect">
            <a:avLst/>
          </a:prstGeom>
          <a:noFill/>
        </p:spPr>
        <p:txBody>
          <a:bodyPr wrap="square" rtlCol="0">
            <a:spAutoFit/>
          </a:bodyPr>
          <a:lstStyle/>
          <a:p>
            <a:r>
              <a:rPr lang="en-US" dirty="0"/>
              <a:t>Component Diagram</a:t>
            </a:r>
            <a:endParaRPr lang="en-IN" dirty="0"/>
          </a:p>
        </p:txBody>
      </p:sp>
    </p:spTree>
    <p:extLst>
      <p:ext uri="{BB962C8B-B14F-4D97-AF65-F5344CB8AC3E}">
        <p14:creationId xmlns:p14="http://schemas.microsoft.com/office/powerpoint/2010/main" val="420599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9DCAEB-6F13-6501-22E6-B2960F18A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70E8778-ECE0-3221-3B46-6F8A6A5A2038}"/>
              </a:ext>
            </a:extLst>
          </p:cNvPr>
          <p:cNvSpPr txBox="1"/>
          <p:nvPr/>
        </p:nvSpPr>
        <p:spPr>
          <a:xfrm>
            <a:off x="394283" y="4135772"/>
            <a:ext cx="2122414" cy="400110"/>
          </a:xfrm>
          <a:prstGeom prst="rect">
            <a:avLst/>
          </a:prstGeom>
          <a:noFill/>
        </p:spPr>
        <p:txBody>
          <a:bodyPr wrap="square" rtlCol="0">
            <a:spAutoFit/>
          </a:bodyPr>
          <a:lstStyle/>
          <a:p>
            <a:r>
              <a:rPr lang="en-US" sz="2000" dirty="0"/>
              <a:t>Plane Modelling</a:t>
            </a:r>
            <a:endParaRPr lang="en-IN" sz="2000" dirty="0"/>
          </a:p>
        </p:txBody>
      </p:sp>
    </p:spTree>
    <p:extLst>
      <p:ext uri="{BB962C8B-B14F-4D97-AF65-F5344CB8AC3E}">
        <p14:creationId xmlns:p14="http://schemas.microsoft.com/office/powerpoint/2010/main" val="17438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358377F-B432-D135-1784-578317FB0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50CD6B7-C877-9933-C2D1-175486FCFA1D}"/>
              </a:ext>
            </a:extLst>
          </p:cNvPr>
          <p:cNvSpPr/>
          <p:nvPr/>
        </p:nvSpPr>
        <p:spPr>
          <a:xfrm>
            <a:off x="5917324" y="0"/>
            <a:ext cx="6274676" cy="6858000"/>
          </a:xfrm>
          <a:prstGeom prst="rect">
            <a:avLst/>
          </a:prstGeom>
          <a:solidFill>
            <a:schemeClr val="tx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F80DAF01-A02A-E767-6B5F-B64E2D109F70}"/>
              </a:ext>
            </a:extLst>
          </p:cNvPr>
          <p:cNvPicPr>
            <a:picLocks noChangeAspect="1"/>
          </p:cNvPicPr>
          <p:nvPr/>
        </p:nvPicPr>
        <p:blipFill>
          <a:blip r:embed="rId3"/>
          <a:stretch>
            <a:fillRect/>
          </a:stretch>
        </p:blipFill>
        <p:spPr>
          <a:xfrm>
            <a:off x="6235712" y="213360"/>
            <a:ext cx="5637899" cy="3448350"/>
          </a:xfrm>
          <a:prstGeom prst="rect">
            <a:avLst/>
          </a:prstGeom>
        </p:spPr>
      </p:pic>
      <p:pic>
        <p:nvPicPr>
          <p:cNvPr id="11" name="Picture 10">
            <a:extLst>
              <a:ext uri="{FF2B5EF4-FFF2-40B4-BE49-F238E27FC236}">
                <a16:creationId xmlns:a16="http://schemas.microsoft.com/office/drawing/2014/main" id="{4C17FE6C-8F45-F68F-C3D7-4255D49F2D87}"/>
              </a:ext>
            </a:extLst>
          </p:cNvPr>
          <p:cNvPicPr>
            <a:picLocks noChangeAspect="1"/>
          </p:cNvPicPr>
          <p:nvPr/>
        </p:nvPicPr>
        <p:blipFill>
          <a:blip r:embed="rId4"/>
          <a:stretch>
            <a:fillRect/>
          </a:stretch>
        </p:blipFill>
        <p:spPr>
          <a:xfrm>
            <a:off x="6096000" y="4053840"/>
            <a:ext cx="5863487" cy="2387074"/>
          </a:xfrm>
          <a:prstGeom prst="rect">
            <a:avLst/>
          </a:prstGeom>
        </p:spPr>
      </p:pic>
      <p:pic>
        <p:nvPicPr>
          <p:cNvPr id="2" name="Picture 1">
            <a:extLst>
              <a:ext uri="{FF2B5EF4-FFF2-40B4-BE49-F238E27FC236}">
                <a16:creationId xmlns:a16="http://schemas.microsoft.com/office/drawing/2014/main" id="{F853D2CC-9540-E2F2-0D4B-584694BEAABB}"/>
              </a:ext>
            </a:extLst>
          </p:cNvPr>
          <p:cNvPicPr>
            <a:picLocks noChangeAspect="1"/>
          </p:cNvPicPr>
          <p:nvPr/>
        </p:nvPicPr>
        <p:blipFill>
          <a:blip r:embed="rId5"/>
          <a:stretch>
            <a:fillRect/>
          </a:stretch>
        </p:blipFill>
        <p:spPr>
          <a:xfrm>
            <a:off x="225974" y="3275995"/>
            <a:ext cx="5458837" cy="3442358"/>
          </a:xfrm>
          <a:prstGeom prst="rect">
            <a:avLst/>
          </a:prstGeom>
        </p:spPr>
      </p:pic>
      <p:grpSp>
        <p:nvGrpSpPr>
          <p:cNvPr id="5" name="Group 4">
            <a:extLst>
              <a:ext uri="{FF2B5EF4-FFF2-40B4-BE49-F238E27FC236}">
                <a16:creationId xmlns:a16="http://schemas.microsoft.com/office/drawing/2014/main" id="{0BF88DEA-D26B-D02B-B347-381FC4E4C0C3}"/>
              </a:ext>
            </a:extLst>
          </p:cNvPr>
          <p:cNvGrpSpPr/>
          <p:nvPr/>
        </p:nvGrpSpPr>
        <p:grpSpPr>
          <a:xfrm>
            <a:off x="336331" y="139647"/>
            <a:ext cx="4453782" cy="2996701"/>
            <a:chOff x="336331" y="139647"/>
            <a:chExt cx="4453782" cy="2996701"/>
          </a:xfrm>
        </p:grpSpPr>
        <p:pic>
          <p:nvPicPr>
            <p:cNvPr id="7" name="Picture 6">
              <a:extLst>
                <a:ext uri="{FF2B5EF4-FFF2-40B4-BE49-F238E27FC236}">
                  <a16:creationId xmlns:a16="http://schemas.microsoft.com/office/drawing/2014/main" id="{5439C91E-56AD-14EB-29A0-2DF253E91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437" y="213360"/>
              <a:ext cx="3888676" cy="2922988"/>
            </a:xfrm>
            <a:prstGeom prst="rect">
              <a:avLst/>
            </a:prstGeom>
          </p:spPr>
        </p:pic>
        <p:sp>
          <p:nvSpPr>
            <p:cNvPr id="4" name="TextBox 3">
              <a:extLst>
                <a:ext uri="{FF2B5EF4-FFF2-40B4-BE49-F238E27FC236}">
                  <a16:creationId xmlns:a16="http://schemas.microsoft.com/office/drawing/2014/main" id="{AA2B1B9C-54FE-B483-23C9-6C9EDC98FE57}"/>
                </a:ext>
              </a:extLst>
            </p:cNvPr>
            <p:cNvSpPr txBox="1"/>
            <p:nvPr/>
          </p:nvSpPr>
          <p:spPr>
            <a:xfrm>
              <a:off x="336331" y="139647"/>
              <a:ext cx="4117451" cy="369332"/>
            </a:xfrm>
            <a:prstGeom prst="rect">
              <a:avLst/>
            </a:prstGeom>
            <a:noFill/>
          </p:spPr>
          <p:txBody>
            <a:bodyPr wrap="square" rtlCol="0">
              <a:spAutoFit/>
            </a:bodyPr>
            <a:lstStyle/>
            <a:p>
              <a:r>
                <a:rPr lang="en-US" dirty="0"/>
                <a:t>Mathematical Modelling</a:t>
              </a:r>
              <a:endParaRPr lang="en-IN" dirty="0"/>
            </a:p>
          </p:txBody>
        </p:sp>
      </p:grpSp>
    </p:spTree>
    <p:extLst>
      <p:ext uri="{BB962C8B-B14F-4D97-AF65-F5344CB8AC3E}">
        <p14:creationId xmlns:p14="http://schemas.microsoft.com/office/powerpoint/2010/main" val="39370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D055CB-3770-ABA8-A0A3-82D4591D3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5007"/>
            <a:ext cx="12412718" cy="8928882"/>
          </a:xfrm>
          <a:prstGeom prst="rect">
            <a:avLst/>
          </a:prstGeom>
        </p:spPr>
      </p:pic>
      <p:sp>
        <p:nvSpPr>
          <p:cNvPr id="6" name="Rectangle 5">
            <a:extLst>
              <a:ext uri="{FF2B5EF4-FFF2-40B4-BE49-F238E27FC236}">
                <a16:creationId xmlns:a16="http://schemas.microsoft.com/office/drawing/2014/main" id="{841508B9-F384-0D31-71D2-7A27DCEC4C41}"/>
              </a:ext>
            </a:extLst>
          </p:cNvPr>
          <p:cNvSpPr/>
          <p:nvPr/>
        </p:nvSpPr>
        <p:spPr>
          <a:xfrm>
            <a:off x="304801" y="150533"/>
            <a:ext cx="12107917" cy="702564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109B581B-B15A-97B9-9EDC-ED261295B687}"/>
              </a:ext>
            </a:extLst>
          </p:cNvPr>
          <p:cNvSpPr txBox="1"/>
          <p:nvPr/>
        </p:nvSpPr>
        <p:spPr>
          <a:xfrm>
            <a:off x="4648200" y="1112520"/>
            <a:ext cx="2895600" cy="707886"/>
          </a:xfrm>
          <a:prstGeom prst="rect">
            <a:avLst/>
          </a:prstGeom>
          <a:noFill/>
        </p:spPr>
        <p:txBody>
          <a:bodyPr wrap="square" rtlCol="0">
            <a:spAutoFit/>
          </a:bodyPr>
          <a:lstStyle/>
          <a:p>
            <a:r>
              <a:rPr lang="en-US" sz="4000" dirty="0">
                <a:solidFill>
                  <a:schemeClr val="bg1"/>
                </a:solidFill>
              </a:rPr>
              <a:t>Plane Object</a:t>
            </a:r>
            <a:endParaRPr lang="en-IN" sz="4000" dirty="0">
              <a:solidFill>
                <a:schemeClr val="bg1"/>
              </a:solidFill>
            </a:endParaRPr>
          </a:p>
        </p:txBody>
      </p:sp>
      <p:sp>
        <p:nvSpPr>
          <p:cNvPr id="3" name="TextBox 2">
            <a:extLst>
              <a:ext uri="{FF2B5EF4-FFF2-40B4-BE49-F238E27FC236}">
                <a16:creationId xmlns:a16="http://schemas.microsoft.com/office/drawing/2014/main" id="{5A26EFB4-F9DA-B1E2-AAAD-7A9DB17B7F15}"/>
              </a:ext>
            </a:extLst>
          </p:cNvPr>
          <p:cNvSpPr txBox="1"/>
          <p:nvPr/>
        </p:nvSpPr>
        <p:spPr>
          <a:xfrm>
            <a:off x="4495800" y="4210437"/>
            <a:ext cx="3444240" cy="707886"/>
          </a:xfrm>
          <a:prstGeom prst="rect">
            <a:avLst/>
          </a:prstGeom>
          <a:noFill/>
        </p:spPr>
        <p:txBody>
          <a:bodyPr wrap="square" rtlCol="0">
            <a:spAutoFit/>
          </a:bodyPr>
          <a:lstStyle/>
          <a:p>
            <a:r>
              <a:rPr lang="en-US" sz="4000" dirty="0">
                <a:solidFill>
                  <a:schemeClr val="bg1"/>
                </a:solidFill>
              </a:rPr>
              <a:t>Camera Object</a:t>
            </a:r>
            <a:endParaRPr lang="en-IN" sz="4000" dirty="0">
              <a:solidFill>
                <a:schemeClr val="bg1"/>
              </a:solidFill>
            </a:endParaRPr>
          </a:p>
        </p:txBody>
      </p:sp>
      <p:cxnSp>
        <p:nvCxnSpPr>
          <p:cNvPr id="5" name="Straight Arrow Connector 4">
            <a:extLst>
              <a:ext uri="{FF2B5EF4-FFF2-40B4-BE49-F238E27FC236}">
                <a16:creationId xmlns:a16="http://schemas.microsoft.com/office/drawing/2014/main" id="{55D95E3E-C434-EA72-8B14-B31B94CEB23F}"/>
              </a:ext>
            </a:extLst>
          </p:cNvPr>
          <p:cNvCxnSpPr/>
          <p:nvPr/>
        </p:nvCxnSpPr>
        <p:spPr>
          <a:xfrm>
            <a:off x="6096000" y="1820406"/>
            <a:ext cx="0" cy="239003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1D85482-8AA6-F38C-A46C-7D41A0325001}"/>
              </a:ext>
            </a:extLst>
          </p:cNvPr>
          <p:cNvSpPr txBox="1"/>
          <p:nvPr/>
        </p:nvSpPr>
        <p:spPr>
          <a:xfrm>
            <a:off x="6217920" y="1820406"/>
            <a:ext cx="2316480" cy="461665"/>
          </a:xfrm>
          <a:prstGeom prst="rect">
            <a:avLst/>
          </a:prstGeom>
          <a:noFill/>
        </p:spPr>
        <p:txBody>
          <a:bodyPr wrap="square" rtlCol="0">
            <a:spAutoFit/>
          </a:bodyPr>
          <a:lstStyle/>
          <a:p>
            <a:r>
              <a:rPr lang="en-US" sz="2400" dirty="0">
                <a:solidFill>
                  <a:schemeClr val="bg1"/>
                </a:solidFill>
              </a:rPr>
              <a:t>Parent</a:t>
            </a:r>
            <a:endParaRPr lang="en-IN" sz="2400" dirty="0">
              <a:solidFill>
                <a:schemeClr val="bg1"/>
              </a:solidFill>
            </a:endParaRPr>
          </a:p>
        </p:txBody>
      </p:sp>
      <p:sp>
        <p:nvSpPr>
          <p:cNvPr id="9" name="TextBox 8">
            <a:extLst>
              <a:ext uri="{FF2B5EF4-FFF2-40B4-BE49-F238E27FC236}">
                <a16:creationId xmlns:a16="http://schemas.microsoft.com/office/drawing/2014/main" id="{A51E58F6-1BE8-7E89-AD75-F04D9B22C181}"/>
              </a:ext>
            </a:extLst>
          </p:cNvPr>
          <p:cNvSpPr txBox="1"/>
          <p:nvPr/>
        </p:nvSpPr>
        <p:spPr>
          <a:xfrm>
            <a:off x="6217920" y="3748772"/>
            <a:ext cx="2316480" cy="461665"/>
          </a:xfrm>
          <a:prstGeom prst="rect">
            <a:avLst/>
          </a:prstGeom>
          <a:noFill/>
        </p:spPr>
        <p:txBody>
          <a:bodyPr wrap="square" rtlCol="0">
            <a:spAutoFit/>
          </a:bodyPr>
          <a:lstStyle/>
          <a:p>
            <a:r>
              <a:rPr lang="en-US" sz="2400" dirty="0">
                <a:solidFill>
                  <a:schemeClr val="bg1"/>
                </a:solidFill>
              </a:rPr>
              <a:t>Child</a:t>
            </a:r>
            <a:endParaRPr lang="en-IN" sz="2400" dirty="0">
              <a:solidFill>
                <a:schemeClr val="bg1"/>
              </a:solidFill>
            </a:endParaRPr>
          </a:p>
        </p:txBody>
      </p:sp>
      <p:sp>
        <p:nvSpPr>
          <p:cNvPr id="10" name="Rectangle 9">
            <a:extLst>
              <a:ext uri="{FF2B5EF4-FFF2-40B4-BE49-F238E27FC236}">
                <a16:creationId xmlns:a16="http://schemas.microsoft.com/office/drawing/2014/main" id="{8453C004-8074-FBC8-4056-C3DD7C1CC308}"/>
              </a:ext>
            </a:extLst>
          </p:cNvPr>
          <p:cNvSpPr/>
          <p:nvPr/>
        </p:nvSpPr>
        <p:spPr>
          <a:xfrm>
            <a:off x="3962401" y="3516473"/>
            <a:ext cx="4571999" cy="1874520"/>
          </a:xfrm>
          <a:prstGeom prst="rect">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54D2AE9-3A2E-1D62-61D1-B042ED463E08}"/>
              </a:ext>
            </a:extLst>
          </p:cNvPr>
          <p:cNvSpPr txBox="1"/>
          <p:nvPr/>
        </p:nvSpPr>
        <p:spPr>
          <a:xfrm>
            <a:off x="4389120" y="5364510"/>
            <a:ext cx="4312920" cy="523220"/>
          </a:xfrm>
          <a:prstGeom prst="rect">
            <a:avLst/>
          </a:prstGeom>
          <a:noFill/>
        </p:spPr>
        <p:txBody>
          <a:bodyPr wrap="square" rtlCol="0">
            <a:spAutoFit/>
          </a:bodyPr>
          <a:lstStyle/>
          <a:p>
            <a:r>
              <a:rPr lang="en-US" sz="2800" dirty="0">
                <a:solidFill>
                  <a:schemeClr val="bg1"/>
                </a:solidFill>
              </a:rPr>
              <a:t>Camera Controller Script</a:t>
            </a:r>
            <a:endParaRPr lang="en-IN" sz="2800" dirty="0">
              <a:solidFill>
                <a:schemeClr val="bg1"/>
              </a:solidFill>
            </a:endParaRPr>
          </a:p>
        </p:txBody>
      </p:sp>
      <p:sp>
        <p:nvSpPr>
          <p:cNvPr id="13" name="Rectangle 12">
            <a:extLst>
              <a:ext uri="{FF2B5EF4-FFF2-40B4-BE49-F238E27FC236}">
                <a16:creationId xmlns:a16="http://schemas.microsoft.com/office/drawing/2014/main" id="{69CB9601-7AF0-3501-6288-59DE2CB92B60}"/>
              </a:ext>
            </a:extLst>
          </p:cNvPr>
          <p:cNvSpPr/>
          <p:nvPr/>
        </p:nvSpPr>
        <p:spPr>
          <a:xfrm>
            <a:off x="2400300" y="261173"/>
            <a:ext cx="7391400" cy="5852160"/>
          </a:xfrm>
          <a:prstGeom prst="rect">
            <a:avLst/>
          </a:prstGeom>
          <a:solidFill>
            <a:schemeClr val="accent2">
              <a:lumMod val="60000"/>
              <a:lumOff val="40000"/>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FAB5D364-AF56-69C1-2D6E-CA2A3CE201C1}"/>
              </a:ext>
            </a:extLst>
          </p:cNvPr>
          <p:cNvSpPr txBox="1"/>
          <p:nvPr/>
        </p:nvSpPr>
        <p:spPr>
          <a:xfrm>
            <a:off x="4114800" y="6061136"/>
            <a:ext cx="4861559" cy="646331"/>
          </a:xfrm>
          <a:prstGeom prst="rect">
            <a:avLst/>
          </a:prstGeom>
          <a:noFill/>
        </p:spPr>
        <p:txBody>
          <a:bodyPr wrap="square" rtlCol="0">
            <a:spAutoFit/>
          </a:bodyPr>
          <a:lstStyle/>
          <a:p>
            <a:r>
              <a:rPr lang="en-US" sz="3600" dirty="0">
                <a:solidFill>
                  <a:schemeClr val="bg1"/>
                </a:solidFill>
              </a:rPr>
              <a:t>Plane Controller Script</a:t>
            </a:r>
            <a:endParaRPr lang="en-IN" sz="3600" dirty="0">
              <a:solidFill>
                <a:schemeClr val="bg1"/>
              </a:solidFill>
            </a:endParaRPr>
          </a:p>
        </p:txBody>
      </p:sp>
    </p:spTree>
    <p:extLst>
      <p:ext uri="{BB962C8B-B14F-4D97-AF65-F5344CB8AC3E}">
        <p14:creationId xmlns:p14="http://schemas.microsoft.com/office/powerpoint/2010/main" val="41128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anim calcmode="lin" valueType="num">
                                      <p:cBhvr>
                                        <p:cTn id="61" dur="1000" fill="hold"/>
                                        <p:tgtEl>
                                          <p:spTgt spid="14"/>
                                        </p:tgtEl>
                                        <p:attrNameLst>
                                          <p:attrName>ppt_x</p:attrName>
                                        </p:attrNameLst>
                                      </p:cBhvr>
                                      <p:tavLst>
                                        <p:tav tm="0">
                                          <p:val>
                                            <p:strVal val="#ppt_x"/>
                                          </p:val>
                                        </p:tav>
                                        <p:tav tm="100000">
                                          <p:val>
                                            <p:strVal val="#ppt_x"/>
                                          </p:val>
                                        </p:tav>
                                      </p:tavLst>
                                    </p:anim>
                                    <p:anim calcmode="lin" valueType="num">
                                      <p:cBhvr>
                                        <p:cTn id="6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3" grpId="0"/>
      <p:bldP spid="7" grpId="0"/>
      <p:bldP spid="9" grpId="0"/>
      <p:bldP spid="10" grpId="0" animBg="1"/>
      <p:bldP spid="11" grpId="0"/>
      <p:bldP spid="13" grpId="0" animBg="1"/>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709</Words>
  <Application>Microsoft Office PowerPoint</Application>
  <PresentationFormat>Widescreen</PresentationFormat>
  <Paragraphs>71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Basit Bhat</dc:creator>
  <cp:lastModifiedBy>Abdul Basit Bhat</cp:lastModifiedBy>
  <cp:revision>5</cp:revision>
  <dcterms:created xsi:type="dcterms:W3CDTF">2023-08-24T05:42:51Z</dcterms:created>
  <dcterms:modified xsi:type="dcterms:W3CDTF">2023-08-25T17:34:45Z</dcterms:modified>
</cp:coreProperties>
</file>